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7" r:id="rId2"/>
    <p:sldId id="390" r:id="rId3"/>
    <p:sldId id="392" r:id="rId4"/>
    <p:sldId id="391" r:id="rId5"/>
    <p:sldId id="393" r:id="rId6"/>
    <p:sldId id="394" r:id="rId7"/>
    <p:sldId id="395" r:id="rId8"/>
    <p:sldId id="396" r:id="rId9"/>
    <p:sldId id="355" r:id="rId10"/>
    <p:sldId id="373" r:id="rId11"/>
    <p:sldId id="398" r:id="rId12"/>
    <p:sldId id="397" r:id="rId13"/>
    <p:sldId id="399" r:id="rId14"/>
    <p:sldId id="401" r:id="rId15"/>
    <p:sldId id="400" r:id="rId16"/>
    <p:sldId id="374" r:id="rId17"/>
    <p:sldId id="380" r:id="rId18"/>
    <p:sldId id="333" r:id="rId19"/>
    <p:sldId id="334" r:id="rId20"/>
    <p:sldId id="335" r:id="rId21"/>
    <p:sldId id="337" r:id="rId22"/>
    <p:sldId id="338" r:id="rId23"/>
    <p:sldId id="339" r:id="rId24"/>
    <p:sldId id="341" r:id="rId25"/>
    <p:sldId id="383" r:id="rId26"/>
    <p:sldId id="402" r:id="rId27"/>
    <p:sldId id="408" r:id="rId28"/>
    <p:sldId id="406" r:id="rId29"/>
    <p:sldId id="407" r:id="rId30"/>
    <p:sldId id="404" r:id="rId31"/>
    <p:sldId id="409" r:id="rId32"/>
    <p:sldId id="403" r:id="rId33"/>
    <p:sldId id="381" r:id="rId34"/>
    <p:sldId id="342" r:id="rId35"/>
    <p:sldId id="343" r:id="rId36"/>
    <p:sldId id="344" r:id="rId37"/>
    <p:sldId id="405" r:id="rId38"/>
    <p:sldId id="346" r:id="rId39"/>
    <p:sldId id="347" r:id="rId40"/>
    <p:sldId id="32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1D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65635216650551"/>
          <c:y val="5.4111573317486256E-2"/>
          <c:w val="0.65755732836027081"/>
          <c:h val="0.8136505224582776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Sheet4!$A$3</c:f>
              <c:strCache>
                <c:ptCount val="1"/>
                <c:pt idx="0">
                  <c:v>  Crops &amp; livestock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Sheet4!$B$3:$K$3</c:f>
              <c:numCache>
                <c:formatCode>General</c:formatCode>
                <c:ptCount val="10"/>
                <c:pt idx="0">
                  <c:v>0.8</c:v>
                </c:pt>
                <c:pt idx="1">
                  <c:v>0.7</c:v>
                </c:pt>
                <c:pt idx="2">
                  <c:v>1.1000000000000001</c:v>
                </c:pt>
                <c:pt idx="3">
                  <c:v>1</c:v>
                </c:pt>
                <c:pt idx="4">
                  <c:v>1.4</c:v>
                </c:pt>
                <c:pt idx="5">
                  <c:v>1.7</c:v>
                </c:pt>
                <c:pt idx="6">
                  <c:v>2.1</c:v>
                </c:pt>
                <c:pt idx="7">
                  <c:v>2</c:v>
                </c:pt>
                <c:pt idx="8">
                  <c:v>4</c:v>
                </c:pt>
                <c:pt idx="9">
                  <c:v>3.9</c:v>
                </c:pt>
              </c:numCache>
            </c:numRef>
          </c:val>
        </c:ser>
        <c:ser>
          <c:idx val="3"/>
          <c:order val="1"/>
          <c:tx>
            <c:strRef>
              <c:f>Sheet4!$A$5</c:f>
              <c:strCache>
                <c:ptCount val="1"/>
                <c:pt idx="0">
                  <c:v>  Forestry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Sheet4!$B$5:$K$5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0.3</c:v>
                </c:pt>
                <c:pt idx="3">
                  <c:v>0.4</c:v>
                </c:pt>
                <c:pt idx="4">
                  <c:v>0.7</c:v>
                </c:pt>
                <c:pt idx="5">
                  <c:v>0.4</c:v>
                </c:pt>
                <c:pt idx="6">
                  <c:v>0.4</c:v>
                </c:pt>
                <c:pt idx="7">
                  <c:v>0.7</c:v>
                </c:pt>
                <c:pt idx="8">
                  <c:v>0.9</c:v>
                </c:pt>
                <c:pt idx="9">
                  <c:v>0.8</c:v>
                </c:pt>
              </c:numCache>
            </c:numRef>
          </c:val>
        </c:ser>
        <c:ser>
          <c:idx val="4"/>
          <c:order val="2"/>
          <c:tx>
            <c:strRef>
              <c:f>Sheet4!$A$6</c:f>
              <c:strCache>
                <c:ptCount val="1"/>
                <c:pt idx="0">
                  <c:v>  Fisheries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Sheet4!$B$6:$K$6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</c:v>
                </c:pt>
                <c:pt idx="6">
                  <c:v>0.1</c:v>
                </c:pt>
                <c:pt idx="7">
                  <c:v>0.1</c:v>
                </c:pt>
                <c:pt idx="8">
                  <c:v>0.5</c:v>
                </c:pt>
                <c:pt idx="9">
                  <c:v>0.2</c:v>
                </c:pt>
              </c:numCache>
            </c:numRef>
          </c:val>
        </c:ser>
        <c:ser>
          <c:idx val="5"/>
          <c:order val="3"/>
          <c:tx>
            <c:strRef>
              <c:f>Sheet4!$A$7</c:f>
              <c:strCache>
                <c:ptCount val="1"/>
                <c:pt idx="0">
                  <c:v>  Research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Sheet4!$B$7:$K$7</c:f>
              <c:numCache>
                <c:formatCode>General</c:formatCode>
                <c:ptCount val="10"/>
                <c:pt idx="0">
                  <c:v>0.4</c:v>
                </c:pt>
                <c:pt idx="1">
                  <c:v>0.7</c:v>
                </c:pt>
                <c:pt idx="2">
                  <c:v>1.3</c:v>
                </c:pt>
                <c:pt idx="3">
                  <c:v>1.2</c:v>
                </c:pt>
                <c:pt idx="4">
                  <c:v>2.1</c:v>
                </c:pt>
                <c:pt idx="5">
                  <c:v>1.2</c:v>
                </c:pt>
                <c:pt idx="6">
                  <c:v>1.9</c:v>
                </c:pt>
                <c:pt idx="7">
                  <c:v>2.4</c:v>
                </c:pt>
                <c:pt idx="8">
                  <c:v>1.5</c:v>
                </c:pt>
                <c:pt idx="9">
                  <c:v>1.1000000000000001</c:v>
                </c:pt>
              </c:numCache>
            </c:numRef>
          </c:val>
        </c:ser>
        <c:ser>
          <c:idx val="2"/>
          <c:order val="4"/>
          <c:tx>
            <c:strRef>
              <c:f>Sheet4!$A$4</c:f>
              <c:strCache>
                <c:ptCount val="1"/>
                <c:pt idx="0">
                  <c:v>  Cocoa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Sheet4!$B$4:$K$4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2.2000000000000002</c:v>
                </c:pt>
                <c:pt idx="3">
                  <c:v>1.8</c:v>
                </c:pt>
                <c:pt idx="4">
                  <c:v>2.7</c:v>
                </c:pt>
                <c:pt idx="5">
                  <c:v>3.7</c:v>
                </c:pt>
                <c:pt idx="6">
                  <c:v>4.2</c:v>
                </c:pt>
                <c:pt idx="7">
                  <c:v>2.8</c:v>
                </c:pt>
                <c:pt idx="8">
                  <c:v>1.5</c:v>
                </c:pt>
                <c:pt idx="9">
                  <c:v>2</c:v>
                </c:pt>
              </c:numCache>
            </c:numRef>
          </c:val>
        </c:ser>
        <c:ser>
          <c:idx val="6"/>
          <c:order val="5"/>
          <c:tx>
            <c:strRef>
              <c:f>Sheet4!$A$8</c:f>
              <c:strCache>
                <c:ptCount val="1"/>
                <c:pt idx="0">
                  <c:v>  PSI</c:v>
                </c:pt>
              </c:strCache>
            </c:strRef>
          </c:tx>
          <c:spPr>
            <a:solidFill>
              <a:srgbClr val="FF4343"/>
            </a:solidFill>
          </c:spPr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Sheet4!$B$8:$K$8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0.8</c:v>
                </c:pt>
                <c:pt idx="8">
                  <c:v>0.1</c:v>
                </c:pt>
                <c:pt idx="9">
                  <c:v>0</c:v>
                </c:pt>
              </c:numCache>
            </c:numRef>
          </c:val>
        </c:ser>
        <c:ser>
          <c:idx val="8"/>
          <c:order val="6"/>
          <c:tx>
            <c:strRef>
              <c:f>Sheet4!$A$10</c:f>
              <c:strCache>
                <c:ptCount val="1"/>
                <c:pt idx="0">
                  <c:v>  Debt service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Sheet4!$B$10:$K$10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1.2</c:v>
                </c:pt>
                <c:pt idx="7">
                  <c:v>1.2</c:v>
                </c:pt>
                <c:pt idx="8">
                  <c:v>1.8</c:v>
                </c:pt>
                <c:pt idx="9">
                  <c:v>0.1</c:v>
                </c:pt>
              </c:numCache>
            </c:numRef>
          </c:val>
        </c:ser>
        <c:ser>
          <c:idx val="7"/>
          <c:order val="7"/>
          <c:tx>
            <c:strRef>
              <c:f>Sheet4!$A$9</c:f>
              <c:strCache>
                <c:ptCount val="1"/>
                <c:pt idx="0">
                  <c:v>  Feeder roads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Sheet4!$B$9:$K$9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155032"/>
        <c:axId val="119156992"/>
      </c:barChart>
      <c:catAx>
        <c:axId val="119155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9156992"/>
        <c:crosses val="autoZero"/>
        <c:auto val="1"/>
        <c:lblAlgn val="ctr"/>
        <c:lblOffset val="100"/>
        <c:noMultiLvlLbl val="0"/>
      </c:catAx>
      <c:valAx>
        <c:axId val="119156992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 of total expenditure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7.3099415204678359E-3"/>
              <c:y val="6.387708611895212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9155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52947000046059"/>
          <c:y val="1.7824988857524881E-2"/>
          <c:w val="0.19369860017497814"/>
          <c:h val="0.96330708661417319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3366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1C6D-8F40-4D1D-8307-A0F4FA72DD27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8D07-8EB0-491E-B631-B568D952E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Animation:</a:t>
            </a:r>
          </a:p>
          <a:p>
            <a:pPr marL="228600" indent="-228600">
              <a:buAutoNum type="arabicPeriod"/>
            </a:pPr>
            <a:r>
              <a:rPr lang="en-US" dirty="0" smtClean="0"/>
              <a:t>Prior</a:t>
            </a:r>
            <a:r>
              <a:rPr lang="en-US" baseline="0" dirty="0" smtClean="0"/>
              <a:t> to CAADP (shown here in years 200 and 2001), o</a:t>
            </a:r>
            <a:r>
              <a:rPr lang="en-US" dirty="0" smtClean="0"/>
              <a:t>nly</a:t>
            </a:r>
            <a:r>
              <a:rPr lang="en-US" baseline="0" dirty="0" smtClean="0"/>
              <a:t> counted expenditures on crops &amp; livestock, Forestry, Fisheries and Research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that, included expenditures on cocoa, presidential special initiative (PSI), and debt service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More recently included expenditures on feeder roads and Millennium Challenge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9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implied in the CAADP NAIPs as the different budgets are allocated differently</a:t>
            </a:r>
            <a:r>
              <a:rPr lang="en-US" baseline="0" dirty="0" smtClean="0"/>
              <a:t> according to the different classifications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11% total headquarters (including directorates) expenditure allocation to the Extension Services Directorate, and 9.5%, 10.5% and 8.5% of total RADU and DADU expenditure allocation to the Brong-Ahafo, Northern and Western RADUs and DADUs, respectively;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10 farmers reached in each demonstration;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equal weights to home visits, demonstrations and training in terms of time spent by AEA in those activities;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more weight to home visits (60%), demonstrations (25%), and training (15%).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11% total headquarters (including directorates) expenditure allocation to the Extension Services Directorate, and 9.5%, 10.5% and 8.5% of total RADU and DADU expenditure allocation to the Brong-Ahafo, Northern and Western RADUs and DADUs, respectively;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10 farmers reached in each demonstration;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equal weights to home visits, demonstrations and training in terms of time spent by AEA in those activities;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more weight to home visits (60%), demonstrations (25%), and training (15%).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5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9065"/>
            <a:ext cx="77724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0771"/>
            <a:ext cx="6858000" cy="3027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40"/>
          <p:cNvSpPr>
            <a:spLocks noChangeArrowheads="1"/>
          </p:cNvSpPr>
          <p:nvPr userDrawn="1"/>
        </p:nvSpPr>
        <p:spPr bwMode="auto">
          <a:xfrm>
            <a:off x="685801" y="2696982"/>
            <a:ext cx="7772400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6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4868333"/>
          </a:xfrm>
        </p:spPr>
        <p:txBody>
          <a:bodyPr/>
          <a:lstStyle>
            <a:lvl2pPr marL="685800" indent="-228600">
              <a:buSzPct val="70000"/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1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373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659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40"/>
          <p:cNvSpPr>
            <a:spLocks noChangeArrowheads="1"/>
          </p:cNvSpPr>
          <p:nvPr userDrawn="1"/>
        </p:nvSpPr>
        <p:spPr bwMode="auto">
          <a:xfrm>
            <a:off x="623888" y="35836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4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411"/>
            <a:ext cx="3886200" cy="490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411"/>
            <a:ext cx="3886200" cy="490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5782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46270"/>
            <a:ext cx="3868340" cy="40433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578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46270"/>
            <a:ext cx="3887391" cy="40433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4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8411"/>
            <a:ext cx="7886700" cy="480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9513"/>
            <a:ext cx="561675" cy="10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ifpri.td7290#!/vizhome/2015SPEED/Overview" TargetMode="External"/><Relationship Id="rId2" Type="http://schemas.openxmlformats.org/officeDocument/2006/relationships/hyperlink" Target="https://www.opendata.go.ke/Expenditure-National-/Public-Expenditure-2002-2010/n28e-myf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akss.org/ma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4106"/>
            <a:ext cx="7772400" cy="1655763"/>
          </a:xfrm>
        </p:spPr>
        <p:txBody>
          <a:bodyPr anchor="ctr" anchorCtr="0">
            <a:normAutofit fontScale="90000"/>
          </a:bodyPr>
          <a:lstStyle/>
          <a:p>
            <a:r>
              <a:rPr lang="en-GB" sz="5300" b="1" dirty="0" smtClean="0"/>
              <a:t>Public Agriculture Expenditure (PAE) Analysis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concepts, methods and tools, &amp;</a:t>
            </a:r>
            <a:br>
              <a:rPr lang="en-US" sz="4400" dirty="0" smtClean="0"/>
            </a:br>
            <a:r>
              <a:rPr lang="en-US" sz="4400" dirty="0" smtClean="0"/>
              <a:t>applications</a:t>
            </a:r>
            <a:endParaRPr lang="en-US" sz="4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215459"/>
            <a:ext cx="7772400" cy="28380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kern="0" dirty="0" smtClean="0"/>
              <a:t>Sam </a:t>
            </a:r>
            <a:r>
              <a:rPr lang="en-US" sz="2800" b="1" kern="0" dirty="0"/>
              <a:t>Benin, </a:t>
            </a:r>
            <a:r>
              <a:rPr lang="en-US" sz="2800" b="1" kern="0" dirty="0" smtClean="0"/>
              <a:t>IFPRI</a:t>
            </a:r>
            <a:endParaRPr lang="en-US" sz="2800" b="1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 smtClean="0">
                <a:latin typeface="+mj-lt"/>
              </a:rPr>
              <a:t>Training for PAPA Project Collaborators</a:t>
            </a:r>
            <a:endParaRPr lang="en-US" sz="3600" b="1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/>
              <a:t>19-20 April 2016, IFPRI-Dakar, Senegal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 or fiscal policy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138271"/>
          </a:xfrm>
        </p:spPr>
        <p:txBody>
          <a:bodyPr>
            <a:normAutofit lnSpcReduction="10000"/>
          </a:bodyPr>
          <a:lstStyle/>
          <a:p>
            <a:endParaRPr lang="en-US" sz="1200" dirty="0" smtClean="0"/>
          </a:p>
          <a:p>
            <a:r>
              <a:rPr lang="en-US" dirty="0" smtClean="0"/>
              <a:t>Given </a:t>
            </a:r>
            <a:r>
              <a:rPr lang="en-US" dirty="0"/>
              <a:t>current levels of </a:t>
            </a:r>
            <a:r>
              <a:rPr lang="en-US" dirty="0" smtClean="0"/>
              <a:t>spending, </a:t>
            </a:r>
            <a:r>
              <a:rPr lang="en-US" dirty="0"/>
              <a:t>what types of </a:t>
            </a:r>
            <a:r>
              <a:rPr lang="en-US" dirty="0" smtClean="0"/>
              <a:t>PAE </a:t>
            </a:r>
            <a:r>
              <a:rPr lang="en-US" dirty="0"/>
              <a:t>should be </a:t>
            </a:r>
            <a:r>
              <a:rPr lang="en-US" dirty="0" smtClean="0"/>
              <a:t>prioritized to achieve development objectives?</a:t>
            </a:r>
          </a:p>
          <a:p>
            <a:endParaRPr lang="en-US" sz="12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How </a:t>
            </a:r>
            <a:r>
              <a:rPr lang="en-US" dirty="0"/>
              <a:t>much it will </a:t>
            </a:r>
            <a:r>
              <a:rPr lang="en-US" dirty="0" smtClean="0"/>
              <a:t>cost to, for example: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r</a:t>
            </a:r>
            <a:r>
              <a:rPr lang="en-US" sz="2800" dirty="0" smtClean="0"/>
              <a:t>aise </a:t>
            </a:r>
            <a:r>
              <a:rPr lang="en-US" sz="2800" dirty="0"/>
              <a:t>agricultural sector growth from </a:t>
            </a:r>
            <a:r>
              <a:rPr lang="en-US" sz="2800" dirty="0" smtClean="0"/>
              <a:t>4% to </a:t>
            </a:r>
            <a:r>
              <a:rPr lang="en-US" sz="2800" dirty="0"/>
              <a:t>6% by </a:t>
            </a:r>
            <a:r>
              <a:rPr lang="en-US" sz="2800" dirty="0" smtClean="0"/>
              <a:t>2025?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r</a:t>
            </a:r>
            <a:r>
              <a:rPr lang="en-US" sz="2800" dirty="0" smtClean="0"/>
              <a:t>educe </a:t>
            </a:r>
            <a:r>
              <a:rPr lang="en-US" sz="2800" dirty="0"/>
              <a:t>rural poverty by half by </a:t>
            </a:r>
            <a:r>
              <a:rPr lang="en-US" sz="2800" dirty="0" smtClean="0"/>
              <a:t>2025?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e</a:t>
            </a:r>
            <a:r>
              <a:rPr lang="en-US" sz="2800" dirty="0" smtClean="0"/>
              <a:t>liminate </a:t>
            </a:r>
            <a:r>
              <a:rPr lang="en-US" sz="2800" dirty="0"/>
              <a:t>hunger by </a:t>
            </a:r>
            <a:r>
              <a:rPr lang="en-US" sz="2800" dirty="0" smtClean="0"/>
              <a:t>2025?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12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200" dirty="0" smtClean="0"/>
              <a:t>These are questions we would like PAE analysis to ultimately help 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04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PAE, conceptual framework</a:t>
            </a:r>
          </a:p>
        </p:txBody>
      </p:sp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1775012" y="161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78" y="1043392"/>
            <a:ext cx="2234279" cy="2916563"/>
          </a:xfrm>
          <a:prstGeom prst="rect">
            <a:avLst/>
          </a:prstGeom>
          <a:effectLst>
            <a:outerShdw blurRad="2667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>
              <a:rot lat="466013" lon="3239036" rev="21465135"/>
            </a:camera>
            <a:lightRig rig="threePt" dir="t"/>
          </a:scene3d>
          <a:sp3d>
            <a:bevelT w="114300"/>
          </a:sp3d>
        </p:spPr>
      </p:pic>
      <p:sp>
        <p:nvSpPr>
          <p:cNvPr id="73" name="TextBox 72"/>
          <p:cNvSpPr txBox="1"/>
          <p:nvPr/>
        </p:nvSpPr>
        <p:spPr>
          <a:xfrm>
            <a:off x="6853971" y="1695638"/>
            <a:ext cx="1942135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Pages 27-35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1826" y="4067689"/>
            <a:ext cx="2841063" cy="246221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Depends on link between two decision-making processes (1) PAE and (2) household agricultural production and consumption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89494" y="1260323"/>
            <a:ext cx="6427695" cy="5399264"/>
            <a:chOff x="1448" y="4520"/>
            <a:chExt cx="9000" cy="7560"/>
          </a:xfrm>
        </p:grpSpPr>
        <p:sp>
          <p:nvSpPr>
            <p:cNvPr id="5" name="AutoShape 68"/>
            <p:cNvSpPr>
              <a:spLocks noChangeAspect="1" noChangeArrowheads="1" noTextEdit="1"/>
            </p:cNvSpPr>
            <p:nvPr/>
          </p:nvSpPr>
          <p:spPr bwMode="auto">
            <a:xfrm>
              <a:off x="1448" y="4520"/>
              <a:ext cx="9000" cy="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7"/>
            <p:cNvSpPr>
              <a:spLocks noChangeArrowheads="1"/>
            </p:cNvSpPr>
            <p:nvPr/>
          </p:nvSpPr>
          <p:spPr bwMode="auto">
            <a:xfrm>
              <a:off x="1568" y="11000"/>
              <a:ext cx="876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8168" y="11000"/>
              <a:ext cx="21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social services 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(e.g. health, education, water)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288" y="7580"/>
              <a:ext cx="38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non-farm production and productivity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4449" y="6500"/>
              <a:ext cx="288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Input and output prices,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wages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3609" y="5599"/>
              <a:ext cx="2880" cy="54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income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3609" y="4699"/>
              <a:ext cx="2880" cy="54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poverty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61"/>
            <p:cNvSpPr>
              <a:spLocks noChangeShapeType="1"/>
            </p:cNvSpPr>
            <p:nvPr/>
          </p:nvSpPr>
          <p:spPr bwMode="auto">
            <a:xfrm flipV="1">
              <a:off x="6728" y="7117"/>
              <a:ext cx="1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H="1" flipV="1">
              <a:off x="7675" y="4956"/>
              <a:ext cx="13" cy="2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 flipH="1">
              <a:off x="6489" y="5960"/>
              <a:ext cx="1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 flipV="1">
              <a:off x="5049" y="524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7"/>
            <p:cNvSpPr>
              <a:spLocks noChangeShapeType="1"/>
            </p:cNvSpPr>
            <p:nvPr/>
          </p:nvSpPr>
          <p:spPr bwMode="auto">
            <a:xfrm flipV="1">
              <a:off x="2288" y="4895"/>
              <a:ext cx="1" cy="6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 flipH="1">
              <a:off x="2289" y="4895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flipH="1">
              <a:off x="2289" y="5765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54"/>
            <p:cNvSpPr>
              <a:spLocks noChangeShapeType="1"/>
            </p:cNvSpPr>
            <p:nvPr/>
          </p:nvSpPr>
          <p:spPr bwMode="auto">
            <a:xfrm flipV="1">
              <a:off x="7477" y="8300"/>
              <a:ext cx="1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 flipH="1" flipV="1">
              <a:off x="4808" y="7117"/>
              <a:ext cx="1" cy="17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9608" y="9200"/>
              <a:ext cx="1" cy="1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51"/>
            <p:cNvSpPr>
              <a:spLocks noChangeShapeType="1"/>
            </p:cNvSpPr>
            <p:nvPr/>
          </p:nvSpPr>
          <p:spPr bwMode="auto">
            <a:xfrm flipH="1">
              <a:off x="8168" y="9200"/>
              <a:ext cx="1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6009" y="614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 flipV="1">
              <a:off x="4089" y="6140"/>
              <a:ext cx="1" cy="2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flipH="1">
              <a:off x="6009" y="9185"/>
              <a:ext cx="7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1568" y="11000"/>
              <a:ext cx="191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safety nets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(e.g. food aid, food/cash-for-work)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2889" y="9920"/>
              <a:ext cx="64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Public capital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agricultural technologies, human capital, rural infrastructure (roads, irrigation, market information, electricity, etc.)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 flipV="1">
              <a:off x="6367" y="1064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V="1">
              <a:off x="4809" y="956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 flipV="1">
              <a:off x="8887" y="8300"/>
              <a:ext cx="1" cy="16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6729" y="8840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Private-sector investments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 flipV="1">
              <a:off x="10117" y="6741"/>
              <a:ext cx="1" cy="4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 flipH="1">
              <a:off x="9128" y="7805"/>
              <a:ext cx="98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 flipH="1">
              <a:off x="2289" y="9110"/>
              <a:ext cx="7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3009" y="8840"/>
              <a:ext cx="3000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Agricultural production and productivity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5437" y="8300"/>
              <a:ext cx="1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7329" y="6740"/>
              <a:ext cx="27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7014" y="563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8589" y="642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6655" y="717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J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5961" y="6145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65" y="779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4030" y="734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844" y="4579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2844" y="5434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2583" y="876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4788" y="9531"/>
              <a:ext cx="777" cy="4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kumimoji="0" lang="en-US" altLang="en-US" sz="12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ag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5424" y="836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7449" y="843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8874" y="8616"/>
              <a:ext cx="732" cy="6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kumimoji="0" lang="en-US" altLang="en-US" sz="12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nag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9384" y="747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8304" y="8886"/>
              <a:ext cx="733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G/H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6310" y="1062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6219" y="885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4990" y="5271"/>
              <a:ext cx="389" cy="3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 flipH="1">
              <a:off x="6489" y="4955"/>
              <a:ext cx="1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7014" y="462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5775" y="8415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V="1">
              <a:off x="5841" y="8300"/>
              <a:ext cx="1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flipV="1">
              <a:off x="2483" y="5088"/>
              <a:ext cx="1" cy="5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H="1">
              <a:off x="2484" y="5945"/>
              <a:ext cx="11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H="1">
              <a:off x="2468" y="9275"/>
              <a:ext cx="5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2844" y="5929"/>
              <a:ext cx="58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2568" y="9291"/>
              <a:ext cx="494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9128" y="8045"/>
              <a:ext cx="7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9384" y="8016"/>
              <a:ext cx="55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V="1">
              <a:off x="9893" y="8045"/>
              <a:ext cx="1" cy="2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H="1">
              <a:off x="2468" y="5090"/>
              <a:ext cx="11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844" y="5029"/>
              <a:ext cx="58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3488" y="11000"/>
              <a:ext cx="225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agriculture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(e.g. research, extension, irrigation, farm subsidies)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5739" y="11000"/>
              <a:ext cx="243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infrastructure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(e.g. roads, markets, electricity)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8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framework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099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Fundamental notion: </a:t>
            </a:r>
            <a:r>
              <a:rPr lang="en-US" sz="2400" dirty="0" smtClean="0"/>
              <a:t>public </a:t>
            </a:r>
            <a:r>
              <a:rPr lang="en-US" sz="2400" dirty="0"/>
              <a:t>and private capital are complements in </a:t>
            </a:r>
            <a:r>
              <a:rPr lang="en-US" sz="2400" dirty="0" smtClean="0"/>
              <a:t>production </a:t>
            </a:r>
            <a:r>
              <a:rPr lang="en-US" sz="2400" dirty="0"/>
              <a:t>process; </a:t>
            </a:r>
            <a:r>
              <a:rPr lang="en-US" sz="2400" dirty="0" smtClean="0"/>
              <a:t>PAE that increases the public </a:t>
            </a:r>
            <a:r>
              <a:rPr lang="en-US" sz="2400" dirty="0"/>
              <a:t>capital stock </a:t>
            </a:r>
            <a:r>
              <a:rPr lang="en-US" sz="2400" dirty="0" smtClean="0"/>
              <a:t>would raise productivity </a:t>
            </a:r>
            <a:r>
              <a:rPr lang="en-US" sz="2400" dirty="0"/>
              <a:t>of all factors in </a:t>
            </a:r>
            <a:r>
              <a:rPr lang="en-US" sz="2400" dirty="0" smtClean="0"/>
              <a:t>production</a:t>
            </a:r>
            <a:endParaRPr lang="en-US" sz="2400" dirty="0"/>
          </a:p>
          <a:p>
            <a:r>
              <a:rPr lang="en-US" sz="2400" dirty="0"/>
              <a:t>Various </a:t>
            </a:r>
            <a:r>
              <a:rPr lang="en-US" sz="2400" dirty="0" smtClean="0"/>
              <a:t>pathways</a:t>
            </a:r>
            <a:r>
              <a:rPr lang="en-US" sz="2400" dirty="0"/>
              <a:t>:</a:t>
            </a:r>
          </a:p>
          <a:p>
            <a:pPr lvl="1"/>
            <a:r>
              <a:rPr lang="en-US" sz="2200" dirty="0"/>
              <a:t>Technology advancing (e.g. R&amp;D)</a:t>
            </a:r>
          </a:p>
          <a:p>
            <a:pPr lvl="1"/>
            <a:r>
              <a:rPr lang="en-US" sz="2200" dirty="0"/>
              <a:t>Human capital enhancing (e.g. extension)</a:t>
            </a:r>
          </a:p>
          <a:p>
            <a:pPr lvl="1"/>
            <a:r>
              <a:rPr lang="en-US" sz="2200" dirty="0"/>
              <a:t>Transactions cost reducing (e.g. markets, feeder roads)</a:t>
            </a:r>
          </a:p>
          <a:p>
            <a:pPr lvl="1"/>
            <a:r>
              <a:rPr lang="en-US" sz="2200" dirty="0"/>
              <a:t>Crowding-in of private capital (e.g. irrigation</a:t>
            </a:r>
            <a:r>
              <a:rPr lang="en-US" sz="2200" dirty="0" smtClean="0"/>
              <a:t>)</a:t>
            </a:r>
          </a:p>
          <a:p>
            <a:r>
              <a:rPr lang="en-US" sz="2400" dirty="0" smtClean="0"/>
              <a:t>Effect on different outcomes are not the same for all types of PAE; some may not be productive at all</a:t>
            </a:r>
          </a:p>
          <a:p>
            <a:r>
              <a:rPr lang="en-US" sz="2400" dirty="0" smtClean="0"/>
              <a:t>Effects are different in different locations (conditioning factors)</a:t>
            </a:r>
          </a:p>
          <a:p>
            <a:r>
              <a:rPr lang="en-US" sz="2400" dirty="0" smtClean="0"/>
              <a:t>Effect takes time to materialize; effect of different types of PAE materialize at different times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2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decision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18953"/>
          </a:xfrm>
        </p:spPr>
        <p:txBody>
          <a:bodyPr>
            <a:normAutofit/>
          </a:bodyPr>
          <a:lstStyle/>
          <a:p>
            <a:r>
              <a:rPr lang="en-US" dirty="0" smtClean="0"/>
              <a:t>Government, public agents, politicians</a:t>
            </a:r>
          </a:p>
          <a:p>
            <a:pPr lvl="1"/>
            <a:r>
              <a:rPr lang="en-US" dirty="0" smtClean="0"/>
              <a:t>Spend more in areas with higher productive potential (efficiency rationale) or more in poorer areas or where public G&amp;S are low (equity rationale)</a:t>
            </a:r>
          </a:p>
          <a:p>
            <a:pPr lvl="1"/>
            <a:r>
              <a:rPr lang="en-US" dirty="0" smtClean="0"/>
              <a:t>Spend more on PAE types or in areas with quicker and more visible returns or attributable to spending agent</a:t>
            </a:r>
          </a:p>
          <a:p>
            <a:pPr lvl="1"/>
            <a:r>
              <a:rPr lang="en-US" dirty="0" smtClean="0"/>
              <a:t>Spend more in areas to sustain or sway political support</a:t>
            </a:r>
          </a:p>
          <a:p>
            <a:pPr lvl="1"/>
            <a:r>
              <a:rPr lang="en-US" dirty="0" smtClean="0"/>
              <a:t>Spend competitively or complementary (neighborhood effects)</a:t>
            </a:r>
          </a:p>
          <a:p>
            <a:r>
              <a:rPr lang="en-US" dirty="0" smtClean="0"/>
              <a:t>Households/producers, unclear depends on model: unitary, collective, cooperative, non-cooperative</a:t>
            </a:r>
          </a:p>
          <a:p>
            <a:pPr lvl="1"/>
            <a:r>
              <a:rPr lang="en-US" dirty="0" smtClean="0"/>
              <a:t>Crowd-in or crowd-out own investment or input</a:t>
            </a:r>
            <a:endParaRPr lang="en-US" dirty="0"/>
          </a:p>
          <a:p>
            <a:pPr lvl="1"/>
            <a:r>
              <a:rPr lang="en-US" dirty="0" smtClean="0"/>
              <a:t>Entry or exit options out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659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Endogeneity &amp; confoundedness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1"/>
            <a:ext cx="7886700" cy="1435250"/>
          </a:xfrm>
        </p:spPr>
        <p:txBody>
          <a:bodyPr/>
          <a:lstStyle/>
          <a:p>
            <a:r>
              <a:rPr lang="en-US" dirty="0" smtClean="0"/>
              <a:t>These issues arise to the extent that:</a:t>
            </a:r>
          </a:p>
          <a:p>
            <a:pPr lvl="1"/>
            <a:r>
              <a:rPr lang="en-US" dirty="0" smtClean="0"/>
              <a:t>PAE decision is influenced by the outcome</a:t>
            </a:r>
          </a:p>
          <a:p>
            <a:pPr lvl="1"/>
            <a:r>
              <a:rPr lang="en-US" dirty="0" smtClean="0"/>
              <a:t>PAE and outcome are influenced by some factors (C)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523998" y="3916978"/>
            <a:ext cx="5199529" cy="590640"/>
            <a:chOff x="1523998" y="3737679"/>
            <a:chExt cx="5199529" cy="590640"/>
          </a:xfrm>
        </p:grpSpPr>
        <p:sp>
          <p:nvSpPr>
            <p:cNvPr id="19" name="Freeform 18"/>
            <p:cNvSpPr/>
            <p:nvPr/>
          </p:nvSpPr>
          <p:spPr>
            <a:xfrm rot="10800000">
              <a:off x="1523998" y="3737679"/>
              <a:ext cx="5199529" cy="590640"/>
            </a:xfrm>
            <a:custGeom>
              <a:avLst/>
              <a:gdLst>
                <a:gd name="connsiteX0" fmla="*/ 0 w 6239435"/>
                <a:gd name="connsiteY0" fmla="*/ 628133 h 726745"/>
                <a:gd name="connsiteX1" fmla="*/ 3182471 w 6239435"/>
                <a:gd name="connsiteY1" fmla="*/ 603 h 726745"/>
                <a:gd name="connsiteX2" fmla="*/ 6239435 w 6239435"/>
                <a:gd name="connsiteY2" fmla="*/ 726745 h 72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9435" h="726745">
                  <a:moveTo>
                    <a:pt x="0" y="628133"/>
                  </a:moveTo>
                  <a:cubicBezTo>
                    <a:pt x="1071282" y="306150"/>
                    <a:pt x="2142565" y="-15832"/>
                    <a:pt x="3182471" y="603"/>
                  </a:cubicBezTo>
                  <a:cubicBezTo>
                    <a:pt x="4222377" y="17038"/>
                    <a:pt x="5230906" y="371891"/>
                    <a:pt x="6239435" y="726745"/>
                  </a:cubicBez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38026" y="3831825"/>
              <a:ext cx="1782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endogeneity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3223" y="2621601"/>
            <a:ext cx="7776003" cy="2980581"/>
            <a:chOff x="733223" y="2442302"/>
            <a:chExt cx="7776003" cy="2980581"/>
          </a:xfrm>
        </p:grpSpPr>
        <p:grpSp>
          <p:nvGrpSpPr>
            <p:cNvPr id="36" name="Group 35"/>
            <p:cNvGrpSpPr/>
            <p:nvPr/>
          </p:nvGrpSpPr>
          <p:grpSpPr>
            <a:xfrm>
              <a:off x="733223" y="2850178"/>
              <a:ext cx="7776003" cy="2572705"/>
              <a:chOff x="733223" y="3388060"/>
              <a:chExt cx="7776003" cy="25727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84390" y="3853191"/>
                <a:ext cx="8236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PAE</a:t>
                </a:r>
                <a:endParaRPr lang="en-US" sz="3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9388" y="3844227"/>
                <a:ext cx="17498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O</a:t>
                </a:r>
                <a:r>
                  <a:rPr lang="en-US" sz="3200" b="1" dirty="0" smtClean="0"/>
                  <a:t>utcome</a:t>
                </a:r>
                <a:endParaRPr lang="en-US" sz="3200" b="1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23999" y="3388060"/>
                <a:ext cx="5199529" cy="590640"/>
              </a:xfrm>
              <a:custGeom>
                <a:avLst/>
                <a:gdLst>
                  <a:gd name="connsiteX0" fmla="*/ 0 w 6239435"/>
                  <a:gd name="connsiteY0" fmla="*/ 628133 h 726745"/>
                  <a:gd name="connsiteX1" fmla="*/ 3182471 w 6239435"/>
                  <a:gd name="connsiteY1" fmla="*/ 603 h 726745"/>
                  <a:gd name="connsiteX2" fmla="*/ 6239435 w 6239435"/>
                  <a:gd name="connsiteY2" fmla="*/ 726745 h 72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39435" h="726745">
                    <a:moveTo>
                      <a:pt x="0" y="628133"/>
                    </a:moveTo>
                    <a:cubicBezTo>
                      <a:pt x="1071282" y="306150"/>
                      <a:pt x="2142565" y="-15832"/>
                      <a:pt x="3182471" y="603"/>
                    </a:cubicBezTo>
                    <a:cubicBezTo>
                      <a:pt x="4222377" y="17038"/>
                      <a:pt x="5230906" y="371891"/>
                      <a:pt x="6239435" y="726745"/>
                    </a:cubicBezTo>
                  </a:path>
                </a:pathLst>
              </a:custGeom>
              <a:noFill/>
              <a:ln w="63500"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616377" y="4315380"/>
                <a:ext cx="0" cy="9811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1192611" y="4375640"/>
                <a:ext cx="0" cy="9811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33223" y="5314434"/>
                <a:ext cx="9187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/>
                  <a:t>X</a:t>
                </a:r>
                <a:r>
                  <a:rPr lang="en-US" sz="3600" b="1" baseline="30000" dirty="0" smtClean="0"/>
                  <a:t>PAE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01456" y="5250045"/>
                <a:ext cx="868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err="1" smtClean="0"/>
                  <a:t>X</a:t>
                </a:r>
                <a:r>
                  <a:rPr lang="en-US" sz="3600" b="1" baseline="30000" dirty="0" err="1" smtClean="0"/>
                  <a:t>out</a:t>
                </a:r>
                <a:endParaRPr lang="en-US" sz="3600" b="1" baseline="30000" dirty="0" smtClean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8026" y="2442302"/>
              <a:ext cx="1725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d</a:t>
              </a: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irect effect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59859" y="3214169"/>
            <a:ext cx="5172640" cy="856268"/>
            <a:chOff x="1559859" y="3034870"/>
            <a:chExt cx="5172640" cy="856268"/>
          </a:xfrm>
        </p:grpSpPr>
        <p:grpSp>
          <p:nvGrpSpPr>
            <p:cNvPr id="34" name="Group 33"/>
            <p:cNvGrpSpPr/>
            <p:nvPr/>
          </p:nvGrpSpPr>
          <p:grpSpPr>
            <a:xfrm>
              <a:off x="1559859" y="3244807"/>
              <a:ext cx="5172640" cy="646331"/>
              <a:chOff x="1559859" y="3782689"/>
              <a:chExt cx="5172640" cy="64633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559859" y="4114800"/>
                <a:ext cx="2312894" cy="1"/>
              </a:xfrm>
              <a:prstGeom prst="straightConnector1">
                <a:avLst/>
              </a:prstGeom>
              <a:ln w="635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419605" y="4114798"/>
                <a:ext cx="2312894" cy="1"/>
              </a:xfrm>
              <a:prstGeom prst="straightConnector1">
                <a:avLst/>
              </a:prstGeom>
              <a:ln w="635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903694" y="3782689"/>
                <a:ext cx="425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</a:rPr>
                  <a:t>Y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176016" y="3034870"/>
              <a:ext cx="196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</a:rPr>
                <a:t>indirect effect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26777" y="4042488"/>
            <a:ext cx="5719482" cy="1707586"/>
            <a:chOff x="1326777" y="3863189"/>
            <a:chExt cx="5719482" cy="1707586"/>
          </a:xfrm>
        </p:grpSpPr>
        <p:grpSp>
          <p:nvGrpSpPr>
            <p:cNvPr id="35" name="Group 34"/>
            <p:cNvGrpSpPr/>
            <p:nvPr/>
          </p:nvGrpSpPr>
          <p:grpSpPr>
            <a:xfrm>
              <a:off x="1326777" y="3863189"/>
              <a:ext cx="5719482" cy="1479012"/>
              <a:chOff x="1326777" y="4401071"/>
              <a:chExt cx="5719482" cy="147901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45462" y="5233752"/>
                <a:ext cx="4283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C</a:t>
                </a:r>
                <a:endParaRPr lang="en-US" sz="3600" b="1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419605" y="4411661"/>
                <a:ext cx="2626654" cy="116275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326777" y="4401071"/>
                <a:ext cx="2618685" cy="117334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3059872" y="5109110"/>
              <a:ext cx="2281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confoundedness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010" y="5926676"/>
                <a:ext cx="9008748" cy="6202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/>
                  <a:t>Total Net Effect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𝑶𝒖𝒕𝒄𝒐𝒎𝒆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𝑷𝑨𝑬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𝑷𝑨𝑬</m:t>
                        </m:r>
                      </m:den>
                    </m:f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𝑶𝒖𝒕𝒄𝒐𝒎𝒆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𝑷𝑨𝑬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0" y="5926676"/>
                <a:ext cx="9008748" cy="620298"/>
              </a:xfrm>
              <a:prstGeom prst="rect">
                <a:avLst/>
              </a:prstGeom>
              <a:blipFill rotWithShape="0">
                <a:blip r:embed="rId2"/>
                <a:stretch>
                  <a:fillRect l="-2436" t="-980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8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needs, methods, and tools (6-7 hours)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642924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 smtClean="0"/>
              <a:t>Part 1</a:t>
            </a:r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 smtClean="0"/>
              <a:t>PAE data requirements and issues</a:t>
            </a:r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 smtClean="0"/>
              <a:t>PAE national and cross-country database initiatives</a:t>
            </a:r>
          </a:p>
          <a:p>
            <a:r>
              <a:rPr lang="en-US" sz="5800" dirty="0" smtClean="0"/>
              <a:t>Part 2</a:t>
            </a:r>
            <a:endParaRPr lang="en-US" sz="5800" dirty="0"/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/>
              <a:t>Trends </a:t>
            </a:r>
            <a:r>
              <a:rPr lang="en-US" sz="5100" dirty="0" smtClean="0"/>
              <a:t>analysis—PAE performance </a:t>
            </a:r>
            <a:r>
              <a:rPr lang="en-US" sz="5100" dirty="0"/>
              <a:t>against </a:t>
            </a:r>
            <a:r>
              <a:rPr lang="en-US" sz="5100" dirty="0" smtClean="0"/>
              <a:t>targets and </a:t>
            </a:r>
            <a:r>
              <a:rPr lang="en-US" sz="5100" dirty="0"/>
              <a:t>consistency with policies and </a:t>
            </a:r>
            <a:r>
              <a:rPr lang="en-US" sz="5100" dirty="0" smtClean="0"/>
              <a:t>strategies</a:t>
            </a:r>
            <a:endParaRPr lang="en-US" sz="5100" dirty="0"/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 smtClean="0"/>
              <a:t>Efficiency </a:t>
            </a:r>
            <a:r>
              <a:rPr lang="en-US" sz="5100" dirty="0"/>
              <a:t>and </a:t>
            </a:r>
            <a:r>
              <a:rPr lang="en-US" sz="5100" dirty="0" smtClean="0"/>
              <a:t>effectiveness of PAE</a:t>
            </a:r>
            <a:endParaRPr lang="en-US" sz="51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696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8155132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Data needed to estimate effects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4600"/>
                <a:ext cx="7886700" cy="5156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000" dirty="0" smtClean="0"/>
                  <a:t>Raw data on </a:t>
                </a:r>
                <a:r>
                  <a:rPr lang="en-US" sz="3000" b="1" dirty="0" smtClean="0"/>
                  <a:t>current and past</a:t>
                </a:r>
                <a:r>
                  <a:rPr lang="en-US" sz="3000" dirty="0" smtClean="0"/>
                  <a:t> amounts of: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Different </a:t>
                </a:r>
                <a:r>
                  <a:rPr lang="en-US" dirty="0"/>
                  <a:t>types of </a:t>
                </a:r>
                <a:r>
                  <a:rPr lang="en-US" b="1" dirty="0" smtClean="0"/>
                  <a:t>PAE</a:t>
                </a:r>
                <a:r>
                  <a:rPr lang="en-US" dirty="0" smtClean="0"/>
                  <a:t> and related public capital (at levels that decisions are made—central, province, district, local)</a:t>
                </a:r>
                <a:endParaRPr lang="en-US" dirty="0"/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Different outcome indicators (</a:t>
                </a:r>
                <a:r>
                  <a:rPr lang="en-US" b="1" dirty="0" smtClean="0"/>
                  <a:t>O</a:t>
                </a:r>
                <a:r>
                  <a:rPr lang="en-US" dirty="0" smtClean="0"/>
                  <a:t>) at comparable, lower, or household levels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Relevant intermediate outcomes (</a:t>
                </a:r>
                <a:r>
                  <a:rPr lang="en-US" b="1" dirty="0"/>
                  <a:t>Y</a:t>
                </a:r>
                <a:r>
                  <a:rPr lang="en-US" dirty="0" smtClean="0"/>
                  <a:t>) </a:t>
                </a:r>
                <a:r>
                  <a:rPr lang="en-US" dirty="0"/>
                  <a:t>at comparable levels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Different factors affecting PAE, Y, and O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X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PAE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X</a:t>
                </a:r>
                <a:r>
                  <a:rPr lang="en-US" b="1" baseline="30000" dirty="0" err="1" smtClean="0">
                    <a:sym typeface="Wingdings" panose="05000000000000000000" pitchFamily="2" charset="2"/>
                  </a:rPr>
                  <a:t>out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n-US" b="1" dirty="0" smtClean="0">
                    <a:sym typeface="Wingdings" panose="05000000000000000000" pitchFamily="2" charset="2"/>
                  </a:rPr>
                  <a:t>C</a:t>
                </a:r>
                <a:r>
                  <a:rPr lang="en-US" dirty="0" smtClean="0"/>
                  <a:t>) at </a:t>
                </a:r>
                <a:r>
                  <a:rPr lang="en-US" dirty="0"/>
                  <a:t>comparable </a:t>
                </a:r>
                <a:r>
                  <a:rPr lang="en-US" dirty="0" smtClean="0"/>
                  <a:t>levels</a:t>
                </a:r>
              </a:p>
              <a:p>
                <a:r>
                  <a:rPr lang="en-US" dirty="0" smtClean="0"/>
                  <a:t>How far back or into the past or number of time periods (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Rule of thumb: </a:t>
                </a:r>
                <a:r>
                  <a:rPr lang="en-US" b="1" dirty="0" smtClean="0"/>
                  <a:t>3</a:t>
                </a:r>
                <a:r>
                  <a:rPr lang="en-US" dirty="0" smtClean="0"/>
                  <a:t> times lag length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 plus number of parameters (</a:t>
                </a:r>
                <a:r>
                  <a:rPr lang="en-US" b="1" i="1" dirty="0" smtClean="0"/>
                  <a:t>k</a:t>
                </a:r>
                <a:r>
                  <a:rPr lang="en-US" dirty="0" smtClean="0"/>
                  <a:t>) to be estimated or </a:t>
                </a:r>
                <a:r>
                  <a:rPr lang="en-US" b="1" dirty="0"/>
                  <a:t>T</a:t>
                </a:r>
                <a:r>
                  <a:rPr lang="en-US" dirty="0" smtClean="0"/>
                  <a:t> = (</a:t>
                </a:r>
                <a:r>
                  <a:rPr lang="en-US" b="1" dirty="0" smtClean="0"/>
                  <a:t>3</a:t>
                </a:r>
                <a:r>
                  <a:rPr lang="en-US" dirty="0" smtClean="0"/>
                  <a:t> x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 + </a:t>
                </a:r>
                <a:r>
                  <a:rPr lang="en-US" b="1" i="1" dirty="0" smtClean="0"/>
                  <a:t>k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4600"/>
                <a:ext cx="7886700" cy="5156200"/>
              </a:xfrm>
              <a:blipFill rotWithShape="0">
                <a:blip r:embed="rId2"/>
                <a:stretch>
                  <a:fillRect l="-1546" t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Callout 4"/>
          <p:cNvSpPr/>
          <p:nvPr/>
        </p:nvSpPr>
        <p:spPr>
          <a:xfrm rot="4169367">
            <a:off x="7329589" y="5167633"/>
            <a:ext cx="2138440" cy="573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More later</a:t>
            </a:r>
            <a:endParaRPr lang="en-US" sz="2400" b="1" dirty="0"/>
          </a:p>
        </p:txBody>
      </p:sp>
      <p:sp>
        <p:nvSpPr>
          <p:cNvPr id="6" name="Explosion 2 5"/>
          <p:cNvSpPr/>
          <p:nvPr/>
        </p:nvSpPr>
        <p:spPr>
          <a:xfrm>
            <a:off x="968188" y="1640541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1039905" y="3885455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71" t="21432" r="33917" b="8649"/>
          <a:stretch/>
        </p:blipFill>
        <p:spPr>
          <a:xfrm>
            <a:off x="4714159" y="555812"/>
            <a:ext cx="4079460" cy="475937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65188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 </a:t>
            </a:r>
            <a:r>
              <a:rPr lang="en-US" sz="4300" dirty="0"/>
              <a:t>PAE data issues </a:t>
            </a:r>
            <a:r>
              <a:rPr lang="en-US" sz="4300" dirty="0" smtClean="0"/>
              <a:t>(esp. since CAADP)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Definition of agriculture</a:t>
            </a:r>
          </a:p>
          <a:p>
            <a:r>
              <a:rPr lang="en-US" sz="3200" dirty="0" smtClean="0"/>
              <a:t>    Multifunctional agencies</a:t>
            </a:r>
          </a:p>
          <a:p>
            <a:r>
              <a:rPr lang="en-US" sz="3200" dirty="0" smtClean="0"/>
              <a:t>    Public: government versus public corporations</a:t>
            </a:r>
          </a:p>
        </p:txBody>
      </p:sp>
    </p:spTree>
    <p:extLst>
      <p:ext uri="{BB962C8B-B14F-4D97-AF65-F5344CB8AC3E}">
        <p14:creationId xmlns:p14="http://schemas.microsoft.com/office/powerpoint/2010/main" val="34192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9665"/>
            <a:ext cx="86868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PAE accounting issues: case of Ghana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812546"/>
          <a:ext cx="8686800" cy="5388864"/>
        </p:xfrm>
        <a:graphic>
          <a:graphicData uri="http://schemas.openxmlformats.org/drawingml/2006/table">
            <a:tbl>
              <a:tblPr firstRow="1" firstCol="1" bandRow="1"/>
              <a:tblGrid>
                <a:gridCol w="2048772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Study and 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Kolavalli et al. 2010 &amp; Benin et al. 2013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SEND-Ghana 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3843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MOFA 2013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IFPRI 2014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4057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5662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0739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GAE = government agriculture expenditure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TGE = total government expenditure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28600" y="812546"/>
          <a:ext cx="8686800" cy="5388864"/>
        </p:xfrm>
        <a:graphic>
          <a:graphicData uri="http://schemas.openxmlformats.org/drawingml/2006/table">
            <a:tbl>
              <a:tblPr firstRow="1" firstCol="1" bandRow="1"/>
              <a:tblGrid>
                <a:gridCol w="2048772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Study and 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Kolavalli et al. 2010 &amp; Benin et al. 2013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SEND-Ghana 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3843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MOFA 2013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IFPRI 2014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4057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5662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0739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GAE = government agriculture expenditure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TGE = total government expenditure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95600" y="812546"/>
            <a:ext cx="2743200" cy="5361968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943600" y="1295400"/>
            <a:ext cx="2971800" cy="3657600"/>
          </a:xfrm>
          <a:prstGeom prst="borderCallout1">
            <a:avLst>
              <a:gd name="adj1" fmla="val 50665"/>
              <a:gd name="adj2" fmla="val -477"/>
              <a:gd name="adj3" fmla="val 82084"/>
              <a:gd name="adj4" fmla="val -10183"/>
            </a:avLst>
          </a:prstGeom>
          <a:solidFill>
            <a:srgbClr val="C0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18288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GAE higher in the Kolavalli et al. and Benin et al. studies</a:t>
            </a:r>
          </a:p>
          <a:p>
            <a:pPr marL="285750" indent="-18288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TGE lowest and GAE share highest in MOFA study</a:t>
            </a:r>
          </a:p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and share of GAE lowest in the IFPRI data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28600" y="79665"/>
            <a:ext cx="86868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PAE accounting issues: case of Ghana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 (1.5-2 hours)</a:t>
            </a:r>
          </a:p>
          <a:p>
            <a:pPr lvl="1"/>
            <a:r>
              <a:rPr lang="en-US" dirty="0" smtClean="0"/>
              <a:t>Rationale for public spending in the </a:t>
            </a:r>
            <a:r>
              <a:rPr lang="en-US" dirty="0" err="1" smtClean="0"/>
              <a:t>gricultural</a:t>
            </a:r>
            <a:r>
              <a:rPr lang="en-US" dirty="0" smtClean="0"/>
              <a:t> sector</a:t>
            </a:r>
          </a:p>
          <a:p>
            <a:pPr lvl="1"/>
            <a:r>
              <a:rPr lang="en-US" dirty="0" smtClean="0"/>
              <a:t>Key issues and policy questions</a:t>
            </a:r>
          </a:p>
          <a:p>
            <a:endParaRPr lang="en-US" sz="1200" dirty="0" smtClean="0"/>
          </a:p>
          <a:p>
            <a:r>
              <a:rPr lang="en-US" dirty="0" smtClean="0"/>
              <a:t>Data needs, methods, and tools (6-7 hours)</a:t>
            </a:r>
          </a:p>
          <a:p>
            <a:pPr lvl="1"/>
            <a:r>
              <a:rPr lang="en-US" dirty="0" smtClean="0"/>
              <a:t>PAE data requirements, issues, initiatives</a:t>
            </a:r>
          </a:p>
          <a:p>
            <a:pPr lvl="1"/>
            <a:r>
              <a:rPr lang="en-US" dirty="0" smtClean="0"/>
              <a:t>Trends analysis—PAE performance </a:t>
            </a:r>
            <a:r>
              <a:rPr lang="en-US" dirty="0"/>
              <a:t>against </a:t>
            </a:r>
            <a:r>
              <a:rPr lang="en-US" dirty="0" smtClean="0"/>
              <a:t>targets and consistency </a:t>
            </a:r>
            <a:r>
              <a:rPr lang="en-US" dirty="0"/>
              <a:t>with policies and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Efficiency and effectiveness of PAE</a:t>
            </a:r>
          </a:p>
          <a:p>
            <a:endParaRPr lang="en-US" sz="1200" dirty="0" smtClean="0"/>
          </a:p>
          <a:p>
            <a:r>
              <a:rPr lang="en-US" dirty="0" smtClean="0"/>
              <a:t>Applications (1.5-2 hours)</a:t>
            </a:r>
          </a:p>
          <a:p>
            <a:pPr lvl="1"/>
            <a:r>
              <a:rPr lang="en-US" dirty="0" smtClean="0"/>
              <a:t>Costing, budgeting, prioritization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5"/>
            <a:ext cx="8610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PAE </a:t>
            </a:r>
            <a:r>
              <a:rPr lang="en-US" sz="3600" dirty="0" smtClean="0"/>
              <a:t>accounting </a:t>
            </a:r>
            <a:r>
              <a:rPr lang="en-US" sz="3600" dirty="0"/>
              <a:t>issues: case of </a:t>
            </a:r>
            <a:r>
              <a:rPr lang="en-US" sz="3600" dirty="0" smtClean="0"/>
              <a:t>Ghana cont’d</a:t>
            </a:r>
            <a:endParaRPr lang="en-US" sz="36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28600" y="5105400"/>
            <a:ext cx="8686800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9pPr>
          </a:lstStyle>
          <a:p>
            <a:r>
              <a:rPr lang="en-US" sz="2400" b="0" kern="0" dirty="0" smtClean="0">
                <a:latin typeface="Calibri" pitchFamily="34" charset="0"/>
                <a:cs typeface="Calibri" pitchFamily="34" charset="0"/>
              </a:rPr>
              <a:t>Accounting changed over time: Is it to show compliance with CAADP 10% target? Or is effectiveness of portfolio considered?</a:t>
            </a:r>
          </a:p>
          <a:p>
            <a:r>
              <a:rPr lang="en-US" sz="2400" b="0" kern="0" dirty="0" smtClean="0">
                <a:latin typeface="Calibri" pitchFamily="34" charset="0"/>
                <a:cs typeface="Calibri" pitchFamily="34" charset="0"/>
              </a:rPr>
              <a:t>Although it also reflects changing role of MDAs in the sector.</a:t>
            </a:r>
          </a:p>
          <a:p>
            <a:endParaRPr lang="en-US" sz="2400" b="0" kern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990600"/>
          <a:ext cx="868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1219200" y="3962400"/>
            <a:ext cx="1066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91200" y="3511768"/>
            <a:ext cx="1143000" cy="3875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21349978">
            <a:off x="2347752" y="1814344"/>
            <a:ext cx="4524695" cy="1864280"/>
          </a:xfrm>
          <a:custGeom>
            <a:avLst/>
            <a:gdLst>
              <a:gd name="connsiteX0" fmla="*/ 245727 w 4644538"/>
              <a:gd name="connsiteY0" fmla="*/ 1087821 h 2585545"/>
              <a:gd name="connsiteX1" fmla="*/ 166899 w 4644538"/>
              <a:gd name="connsiteY1" fmla="*/ 1277007 h 2585545"/>
              <a:gd name="connsiteX2" fmla="*/ 72306 w 4644538"/>
              <a:gd name="connsiteY2" fmla="*/ 1545021 h 2585545"/>
              <a:gd name="connsiteX3" fmla="*/ 56541 w 4644538"/>
              <a:gd name="connsiteY3" fmla="*/ 1592317 h 2585545"/>
              <a:gd name="connsiteX4" fmla="*/ 25009 w 4644538"/>
              <a:gd name="connsiteY4" fmla="*/ 1655379 h 2585545"/>
              <a:gd name="connsiteX5" fmla="*/ 25009 w 4644538"/>
              <a:gd name="connsiteY5" fmla="*/ 2049517 h 2585545"/>
              <a:gd name="connsiteX6" fmla="*/ 40775 w 4644538"/>
              <a:gd name="connsiteY6" fmla="*/ 2128345 h 2585545"/>
              <a:gd name="connsiteX7" fmla="*/ 56541 w 4644538"/>
              <a:gd name="connsiteY7" fmla="*/ 2222938 h 2585545"/>
              <a:gd name="connsiteX8" fmla="*/ 72306 w 4644538"/>
              <a:gd name="connsiteY8" fmla="*/ 2270234 h 2585545"/>
              <a:gd name="connsiteX9" fmla="*/ 119603 w 4644538"/>
              <a:gd name="connsiteY9" fmla="*/ 2427890 h 2585545"/>
              <a:gd name="connsiteX10" fmla="*/ 214196 w 4644538"/>
              <a:gd name="connsiteY10" fmla="*/ 2490952 h 2585545"/>
              <a:gd name="connsiteX11" fmla="*/ 277258 w 4644538"/>
              <a:gd name="connsiteY11" fmla="*/ 2522483 h 2585545"/>
              <a:gd name="connsiteX12" fmla="*/ 324554 w 4644538"/>
              <a:gd name="connsiteY12" fmla="*/ 2554014 h 2585545"/>
              <a:gd name="connsiteX13" fmla="*/ 419147 w 4644538"/>
              <a:gd name="connsiteY13" fmla="*/ 2585545 h 2585545"/>
              <a:gd name="connsiteX14" fmla="*/ 608334 w 4644538"/>
              <a:gd name="connsiteY14" fmla="*/ 2569779 h 2585545"/>
              <a:gd name="connsiteX15" fmla="*/ 671396 w 4644538"/>
              <a:gd name="connsiteY15" fmla="*/ 2554014 h 2585545"/>
              <a:gd name="connsiteX16" fmla="*/ 750223 w 4644538"/>
              <a:gd name="connsiteY16" fmla="*/ 2538248 h 2585545"/>
              <a:gd name="connsiteX17" fmla="*/ 813285 w 4644538"/>
              <a:gd name="connsiteY17" fmla="*/ 2522483 h 2585545"/>
              <a:gd name="connsiteX18" fmla="*/ 1002472 w 4644538"/>
              <a:gd name="connsiteY18" fmla="*/ 2506717 h 2585545"/>
              <a:gd name="connsiteX19" fmla="*/ 1065534 w 4644538"/>
              <a:gd name="connsiteY19" fmla="*/ 2490952 h 2585545"/>
              <a:gd name="connsiteX20" fmla="*/ 1112830 w 4644538"/>
              <a:gd name="connsiteY20" fmla="*/ 2475186 h 2585545"/>
              <a:gd name="connsiteX21" fmla="*/ 1191658 w 4644538"/>
              <a:gd name="connsiteY21" fmla="*/ 2459421 h 2585545"/>
              <a:gd name="connsiteX22" fmla="*/ 1254720 w 4644538"/>
              <a:gd name="connsiteY22" fmla="*/ 2443655 h 2585545"/>
              <a:gd name="connsiteX23" fmla="*/ 1333547 w 4644538"/>
              <a:gd name="connsiteY23" fmla="*/ 2380593 h 2585545"/>
              <a:gd name="connsiteX24" fmla="*/ 1380844 w 4644538"/>
              <a:gd name="connsiteY24" fmla="*/ 2333296 h 2585545"/>
              <a:gd name="connsiteX25" fmla="*/ 1570030 w 4644538"/>
              <a:gd name="connsiteY25" fmla="*/ 2254469 h 2585545"/>
              <a:gd name="connsiteX26" fmla="*/ 1664623 w 4644538"/>
              <a:gd name="connsiteY26" fmla="*/ 2238703 h 2585545"/>
              <a:gd name="connsiteX27" fmla="*/ 1885341 w 4644538"/>
              <a:gd name="connsiteY27" fmla="*/ 2254469 h 2585545"/>
              <a:gd name="connsiteX28" fmla="*/ 1964168 w 4644538"/>
              <a:gd name="connsiteY28" fmla="*/ 2270234 h 2585545"/>
              <a:gd name="connsiteX29" fmla="*/ 2421368 w 4644538"/>
              <a:gd name="connsiteY29" fmla="*/ 2238703 h 2585545"/>
              <a:gd name="connsiteX30" fmla="*/ 2531727 w 4644538"/>
              <a:gd name="connsiteY30" fmla="*/ 2191407 h 2585545"/>
              <a:gd name="connsiteX31" fmla="*/ 2594789 w 4644538"/>
              <a:gd name="connsiteY31" fmla="*/ 2144110 h 2585545"/>
              <a:gd name="connsiteX32" fmla="*/ 2673616 w 4644538"/>
              <a:gd name="connsiteY32" fmla="*/ 2128345 h 2585545"/>
              <a:gd name="connsiteX33" fmla="*/ 2720913 w 4644538"/>
              <a:gd name="connsiteY33" fmla="*/ 2112579 h 2585545"/>
              <a:gd name="connsiteX34" fmla="*/ 2910099 w 4644538"/>
              <a:gd name="connsiteY34" fmla="*/ 2081048 h 2585545"/>
              <a:gd name="connsiteX35" fmla="*/ 2957396 w 4644538"/>
              <a:gd name="connsiteY35" fmla="*/ 2049517 h 2585545"/>
              <a:gd name="connsiteX36" fmla="*/ 3115051 w 4644538"/>
              <a:gd name="connsiteY36" fmla="*/ 2002221 h 2585545"/>
              <a:gd name="connsiteX37" fmla="*/ 3162347 w 4644538"/>
              <a:gd name="connsiteY37" fmla="*/ 1970690 h 2585545"/>
              <a:gd name="connsiteX38" fmla="*/ 3304237 w 4644538"/>
              <a:gd name="connsiteY38" fmla="*/ 1923393 h 2585545"/>
              <a:gd name="connsiteX39" fmla="*/ 3383065 w 4644538"/>
              <a:gd name="connsiteY39" fmla="*/ 1891862 h 2585545"/>
              <a:gd name="connsiteX40" fmla="*/ 3509189 w 4644538"/>
              <a:gd name="connsiteY40" fmla="*/ 1828800 h 2585545"/>
              <a:gd name="connsiteX41" fmla="*/ 3556485 w 4644538"/>
              <a:gd name="connsiteY41" fmla="*/ 1813034 h 2585545"/>
              <a:gd name="connsiteX42" fmla="*/ 3698375 w 4644538"/>
              <a:gd name="connsiteY42" fmla="*/ 1749972 h 2585545"/>
              <a:gd name="connsiteX43" fmla="*/ 3950623 w 4644538"/>
              <a:gd name="connsiteY43" fmla="*/ 1702676 h 2585545"/>
              <a:gd name="connsiteX44" fmla="*/ 4108278 w 4644538"/>
              <a:gd name="connsiteY44" fmla="*/ 1655379 h 2585545"/>
              <a:gd name="connsiteX45" fmla="*/ 4218637 w 4644538"/>
              <a:gd name="connsiteY45" fmla="*/ 1623848 h 2585545"/>
              <a:gd name="connsiteX46" fmla="*/ 4360527 w 4644538"/>
              <a:gd name="connsiteY46" fmla="*/ 1608083 h 2585545"/>
              <a:gd name="connsiteX47" fmla="*/ 4502416 w 4644538"/>
              <a:gd name="connsiteY47" fmla="*/ 1560786 h 2585545"/>
              <a:gd name="connsiteX48" fmla="*/ 4549713 w 4644538"/>
              <a:gd name="connsiteY48" fmla="*/ 1545021 h 2585545"/>
              <a:gd name="connsiteX49" fmla="*/ 4597009 w 4644538"/>
              <a:gd name="connsiteY49" fmla="*/ 1529255 h 2585545"/>
              <a:gd name="connsiteX50" fmla="*/ 4644306 w 4644538"/>
              <a:gd name="connsiteY50" fmla="*/ 1450427 h 2585545"/>
              <a:gd name="connsiteX51" fmla="*/ 4628541 w 4644538"/>
              <a:gd name="connsiteY51" fmla="*/ 1213945 h 2585545"/>
              <a:gd name="connsiteX52" fmla="*/ 4581244 w 4644538"/>
              <a:gd name="connsiteY52" fmla="*/ 1198179 h 2585545"/>
              <a:gd name="connsiteX53" fmla="*/ 4328996 w 4644538"/>
              <a:gd name="connsiteY53" fmla="*/ 1182414 h 2585545"/>
              <a:gd name="connsiteX54" fmla="*/ 4187106 w 4644538"/>
              <a:gd name="connsiteY54" fmla="*/ 1166648 h 2585545"/>
              <a:gd name="connsiteX55" fmla="*/ 4076747 w 4644538"/>
              <a:gd name="connsiteY55" fmla="*/ 1087821 h 2585545"/>
              <a:gd name="connsiteX56" fmla="*/ 4045216 w 4644538"/>
              <a:gd name="connsiteY56" fmla="*/ 646386 h 2585545"/>
              <a:gd name="connsiteX57" fmla="*/ 4029451 w 4644538"/>
              <a:gd name="connsiteY57" fmla="*/ 504496 h 2585545"/>
              <a:gd name="connsiteX58" fmla="*/ 3997920 w 4644538"/>
              <a:gd name="connsiteY58" fmla="*/ 425669 h 2585545"/>
              <a:gd name="connsiteX59" fmla="*/ 3950623 w 4644538"/>
              <a:gd name="connsiteY59" fmla="*/ 268014 h 2585545"/>
              <a:gd name="connsiteX60" fmla="*/ 3934858 w 4644538"/>
              <a:gd name="connsiteY60" fmla="*/ 220717 h 2585545"/>
              <a:gd name="connsiteX61" fmla="*/ 3903327 w 4644538"/>
              <a:gd name="connsiteY61" fmla="*/ 78827 h 2585545"/>
              <a:gd name="connsiteX62" fmla="*/ 3887561 w 4644538"/>
              <a:gd name="connsiteY62" fmla="*/ 31531 h 2585545"/>
              <a:gd name="connsiteX63" fmla="*/ 3840265 w 4644538"/>
              <a:gd name="connsiteY63" fmla="*/ 0 h 2585545"/>
              <a:gd name="connsiteX64" fmla="*/ 3714141 w 4644538"/>
              <a:gd name="connsiteY64" fmla="*/ 31531 h 2585545"/>
              <a:gd name="connsiteX65" fmla="*/ 3572251 w 4644538"/>
              <a:gd name="connsiteY65" fmla="*/ 63062 h 2585545"/>
              <a:gd name="connsiteX66" fmla="*/ 3367299 w 4644538"/>
              <a:gd name="connsiteY66" fmla="*/ 78827 h 2585545"/>
              <a:gd name="connsiteX67" fmla="*/ 3209644 w 4644538"/>
              <a:gd name="connsiteY67" fmla="*/ 94593 h 2585545"/>
              <a:gd name="connsiteX68" fmla="*/ 3004692 w 4644538"/>
              <a:gd name="connsiteY68" fmla="*/ 126124 h 2585545"/>
              <a:gd name="connsiteX69" fmla="*/ 2957396 w 4644538"/>
              <a:gd name="connsiteY69" fmla="*/ 141890 h 2585545"/>
              <a:gd name="connsiteX70" fmla="*/ 2468665 w 4644538"/>
              <a:gd name="connsiteY70" fmla="*/ 157655 h 2585545"/>
              <a:gd name="connsiteX71" fmla="*/ 2358306 w 4644538"/>
              <a:gd name="connsiteY71" fmla="*/ 173421 h 2585545"/>
              <a:gd name="connsiteX72" fmla="*/ 2153354 w 4644538"/>
              <a:gd name="connsiteY72" fmla="*/ 204952 h 2585545"/>
              <a:gd name="connsiteX73" fmla="*/ 1538499 w 4644538"/>
              <a:gd name="connsiteY73" fmla="*/ 236483 h 2585545"/>
              <a:gd name="connsiteX74" fmla="*/ 1349313 w 4644538"/>
              <a:gd name="connsiteY74" fmla="*/ 268014 h 2585545"/>
              <a:gd name="connsiteX75" fmla="*/ 1270485 w 4644538"/>
              <a:gd name="connsiteY75" fmla="*/ 283779 h 2585545"/>
              <a:gd name="connsiteX76" fmla="*/ 1112830 w 4644538"/>
              <a:gd name="connsiteY76" fmla="*/ 346841 h 2585545"/>
              <a:gd name="connsiteX77" fmla="*/ 1002472 w 4644538"/>
              <a:gd name="connsiteY77" fmla="*/ 378372 h 2585545"/>
              <a:gd name="connsiteX78" fmla="*/ 876347 w 4644538"/>
              <a:gd name="connsiteY78" fmla="*/ 441434 h 2585545"/>
              <a:gd name="connsiteX79" fmla="*/ 829051 w 4644538"/>
              <a:gd name="connsiteY79" fmla="*/ 472965 h 2585545"/>
              <a:gd name="connsiteX80" fmla="*/ 702927 w 4644538"/>
              <a:gd name="connsiteY80" fmla="*/ 504496 h 2585545"/>
              <a:gd name="connsiteX81" fmla="*/ 608334 w 4644538"/>
              <a:gd name="connsiteY81" fmla="*/ 536027 h 2585545"/>
              <a:gd name="connsiteX82" fmla="*/ 576803 w 4644538"/>
              <a:gd name="connsiteY82" fmla="*/ 599090 h 2585545"/>
              <a:gd name="connsiteX83" fmla="*/ 497975 w 4644538"/>
              <a:gd name="connsiteY83" fmla="*/ 693683 h 2585545"/>
              <a:gd name="connsiteX84" fmla="*/ 450678 w 4644538"/>
              <a:gd name="connsiteY84" fmla="*/ 725214 h 2585545"/>
              <a:gd name="connsiteX85" fmla="*/ 403382 w 4644538"/>
              <a:gd name="connsiteY85" fmla="*/ 788276 h 2585545"/>
              <a:gd name="connsiteX86" fmla="*/ 356085 w 4644538"/>
              <a:gd name="connsiteY86" fmla="*/ 819807 h 2585545"/>
              <a:gd name="connsiteX87" fmla="*/ 308789 w 4644538"/>
              <a:gd name="connsiteY87" fmla="*/ 930165 h 2585545"/>
              <a:gd name="connsiteX88" fmla="*/ 261492 w 4644538"/>
              <a:gd name="connsiteY88" fmla="*/ 1040524 h 2585545"/>
              <a:gd name="connsiteX89" fmla="*/ 245727 w 4644538"/>
              <a:gd name="connsiteY89" fmla="*/ 1135117 h 2585545"/>
              <a:gd name="connsiteX90" fmla="*/ 229961 w 4644538"/>
              <a:gd name="connsiteY90" fmla="*/ 1198179 h 258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44538" h="2585545">
                <a:moveTo>
                  <a:pt x="245727" y="1087821"/>
                </a:moveTo>
                <a:cubicBezTo>
                  <a:pt x="219451" y="1150883"/>
                  <a:pt x="188503" y="1212196"/>
                  <a:pt x="166899" y="1277007"/>
                </a:cubicBezTo>
                <a:cubicBezTo>
                  <a:pt x="28852" y="1691147"/>
                  <a:pt x="156638" y="1320133"/>
                  <a:pt x="72306" y="1545021"/>
                </a:cubicBezTo>
                <a:cubicBezTo>
                  <a:pt x="66471" y="1560581"/>
                  <a:pt x="63087" y="1577043"/>
                  <a:pt x="56541" y="1592317"/>
                </a:cubicBezTo>
                <a:cubicBezTo>
                  <a:pt x="47283" y="1613919"/>
                  <a:pt x="35520" y="1634358"/>
                  <a:pt x="25009" y="1655379"/>
                </a:cubicBezTo>
                <a:cubicBezTo>
                  <a:pt x="-16001" y="1819425"/>
                  <a:pt x="309" y="1728417"/>
                  <a:pt x="25009" y="2049517"/>
                </a:cubicBezTo>
                <a:cubicBezTo>
                  <a:pt x="27064" y="2076234"/>
                  <a:pt x="35981" y="2101981"/>
                  <a:pt x="40775" y="2128345"/>
                </a:cubicBezTo>
                <a:cubicBezTo>
                  <a:pt x="46493" y="2159795"/>
                  <a:pt x="49607" y="2191733"/>
                  <a:pt x="56541" y="2222938"/>
                </a:cubicBezTo>
                <a:cubicBezTo>
                  <a:pt x="60146" y="2239160"/>
                  <a:pt x="67741" y="2254255"/>
                  <a:pt x="72306" y="2270234"/>
                </a:cubicBezTo>
                <a:cubicBezTo>
                  <a:pt x="119958" y="2437014"/>
                  <a:pt x="44675" y="2203104"/>
                  <a:pt x="119603" y="2427890"/>
                </a:cubicBezTo>
                <a:cubicBezTo>
                  <a:pt x="136125" y="2477457"/>
                  <a:pt x="177444" y="2475201"/>
                  <a:pt x="214196" y="2490952"/>
                </a:cubicBezTo>
                <a:cubicBezTo>
                  <a:pt x="235798" y="2500210"/>
                  <a:pt x="256853" y="2510823"/>
                  <a:pt x="277258" y="2522483"/>
                </a:cubicBezTo>
                <a:cubicBezTo>
                  <a:pt x="293709" y="2531884"/>
                  <a:pt x="307239" y="2546319"/>
                  <a:pt x="324554" y="2554014"/>
                </a:cubicBezTo>
                <a:cubicBezTo>
                  <a:pt x="354926" y="2567513"/>
                  <a:pt x="419147" y="2585545"/>
                  <a:pt x="419147" y="2585545"/>
                </a:cubicBezTo>
                <a:cubicBezTo>
                  <a:pt x="482209" y="2580290"/>
                  <a:pt x="545542" y="2577628"/>
                  <a:pt x="608334" y="2569779"/>
                </a:cubicBezTo>
                <a:cubicBezTo>
                  <a:pt x="629834" y="2567091"/>
                  <a:pt x="650244" y="2558714"/>
                  <a:pt x="671396" y="2554014"/>
                </a:cubicBezTo>
                <a:cubicBezTo>
                  <a:pt x="697554" y="2548201"/>
                  <a:pt x="724065" y="2544061"/>
                  <a:pt x="750223" y="2538248"/>
                </a:cubicBezTo>
                <a:cubicBezTo>
                  <a:pt x="771375" y="2533548"/>
                  <a:pt x="791785" y="2525171"/>
                  <a:pt x="813285" y="2522483"/>
                </a:cubicBezTo>
                <a:cubicBezTo>
                  <a:pt x="876077" y="2514634"/>
                  <a:pt x="939410" y="2511972"/>
                  <a:pt x="1002472" y="2506717"/>
                </a:cubicBezTo>
                <a:cubicBezTo>
                  <a:pt x="1023493" y="2501462"/>
                  <a:pt x="1044700" y="2496905"/>
                  <a:pt x="1065534" y="2490952"/>
                </a:cubicBezTo>
                <a:cubicBezTo>
                  <a:pt x="1081513" y="2486387"/>
                  <a:pt x="1096708" y="2479217"/>
                  <a:pt x="1112830" y="2475186"/>
                </a:cubicBezTo>
                <a:cubicBezTo>
                  <a:pt x="1138826" y="2468687"/>
                  <a:pt x="1165500" y="2465234"/>
                  <a:pt x="1191658" y="2459421"/>
                </a:cubicBezTo>
                <a:cubicBezTo>
                  <a:pt x="1212810" y="2454721"/>
                  <a:pt x="1233699" y="2448910"/>
                  <a:pt x="1254720" y="2443655"/>
                </a:cubicBezTo>
                <a:cubicBezTo>
                  <a:pt x="1280996" y="2422634"/>
                  <a:pt x="1308223" y="2402751"/>
                  <a:pt x="1333547" y="2380593"/>
                </a:cubicBezTo>
                <a:cubicBezTo>
                  <a:pt x="1350326" y="2365911"/>
                  <a:pt x="1362293" y="2345664"/>
                  <a:pt x="1380844" y="2333296"/>
                </a:cubicBezTo>
                <a:cubicBezTo>
                  <a:pt x="1428275" y="2301675"/>
                  <a:pt x="1514486" y="2268355"/>
                  <a:pt x="1570030" y="2254469"/>
                </a:cubicBezTo>
                <a:cubicBezTo>
                  <a:pt x="1601042" y="2246716"/>
                  <a:pt x="1633092" y="2243958"/>
                  <a:pt x="1664623" y="2238703"/>
                </a:cubicBezTo>
                <a:cubicBezTo>
                  <a:pt x="1738196" y="2243958"/>
                  <a:pt x="1811986" y="2246747"/>
                  <a:pt x="1885341" y="2254469"/>
                </a:cubicBezTo>
                <a:cubicBezTo>
                  <a:pt x="1911990" y="2257274"/>
                  <a:pt x="1937384" y="2271022"/>
                  <a:pt x="1964168" y="2270234"/>
                </a:cubicBezTo>
                <a:cubicBezTo>
                  <a:pt x="2116864" y="2265743"/>
                  <a:pt x="2268968" y="2249213"/>
                  <a:pt x="2421368" y="2238703"/>
                </a:cubicBezTo>
                <a:cubicBezTo>
                  <a:pt x="2593534" y="2123927"/>
                  <a:pt x="2328107" y="2293217"/>
                  <a:pt x="2531727" y="2191407"/>
                </a:cubicBezTo>
                <a:cubicBezTo>
                  <a:pt x="2555229" y="2179656"/>
                  <a:pt x="2570778" y="2154782"/>
                  <a:pt x="2594789" y="2144110"/>
                </a:cubicBezTo>
                <a:cubicBezTo>
                  <a:pt x="2619275" y="2133227"/>
                  <a:pt x="2647620" y="2134844"/>
                  <a:pt x="2673616" y="2128345"/>
                </a:cubicBezTo>
                <a:cubicBezTo>
                  <a:pt x="2689738" y="2124314"/>
                  <a:pt x="2704617" y="2115838"/>
                  <a:pt x="2720913" y="2112579"/>
                </a:cubicBezTo>
                <a:cubicBezTo>
                  <a:pt x="2783603" y="2100041"/>
                  <a:pt x="2910099" y="2081048"/>
                  <a:pt x="2910099" y="2081048"/>
                </a:cubicBezTo>
                <a:cubicBezTo>
                  <a:pt x="2925865" y="2070538"/>
                  <a:pt x="2940448" y="2057991"/>
                  <a:pt x="2957396" y="2049517"/>
                </a:cubicBezTo>
                <a:cubicBezTo>
                  <a:pt x="3026536" y="2014947"/>
                  <a:pt x="3041203" y="2016990"/>
                  <a:pt x="3115051" y="2002221"/>
                </a:cubicBezTo>
                <a:cubicBezTo>
                  <a:pt x="3130816" y="1991711"/>
                  <a:pt x="3145400" y="1979164"/>
                  <a:pt x="3162347" y="1970690"/>
                </a:cubicBezTo>
                <a:cubicBezTo>
                  <a:pt x="3261032" y="1921347"/>
                  <a:pt x="3213920" y="1953499"/>
                  <a:pt x="3304237" y="1923393"/>
                </a:cubicBezTo>
                <a:cubicBezTo>
                  <a:pt x="3331085" y="1914444"/>
                  <a:pt x="3357370" y="1903721"/>
                  <a:pt x="3383065" y="1891862"/>
                </a:cubicBezTo>
                <a:cubicBezTo>
                  <a:pt x="3425742" y="1872165"/>
                  <a:pt x="3464598" y="1843664"/>
                  <a:pt x="3509189" y="1828800"/>
                </a:cubicBezTo>
                <a:cubicBezTo>
                  <a:pt x="3524954" y="1823545"/>
                  <a:pt x="3541211" y="1819580"/>
                  <a:pt x="3556485" y="1813034"/>
                </a:cubicBezTo>
                <a:cubicBezTo>
                  <a:pt x="3633250" y="1780134"/>
                  <a:pt x="3611706" y="1776639"/>
                  <a:pt x="3698375" y="1749972"/>
                </a:cubicBezTo>
                <a:cubicBezTo>
                  <a:pt x="3812795" y="1714766"/>
                  <a:pt x="3833127" y="1717362"/>
                  <a:pt x="3950623" y="1702676"/>
                </a:cubicBezTo>
                <a:cubicBezTo>
                  <a:pt x="4045933" y="1678848"/>
                  <a:pt x="3993123" y="1693764"/>
                  <a:pt x="4108278" y="1655379"/>
                </a:cubicBezTo>
                <a:cubicBezTo>
                  <a:pt x="4143589" y="1643609"/>
                  <a:pt x="4181882" y="1629503"/>
                  <a:pt x="4218637" y="1623848"/>
                </a:cubicBezTo>
                <a:cubicBezTo>
                  <a:pt x="4265671" y="1616612"/>
                  <a:pt x="4313230" y="1613338"/>
                  <a:pt x="4360527" y="1608083"/>
                </a:cubicBezTo>
                <a:lnTo>
                  <a:pt x="4502416" y="1560786"/>
                </a:lnTo>
                <a:lnTo>
                  <a:pt x="4549713" y="1545021"/>
                </a:lnTo>
                <a:lnTo>
                  <a:pt x="4597009" y="1529255"/>
                </a:lnTo>
                <a:cubicBezTo>
                  <a:pt x="4621987" y="1504277"/>
                  <a:pt x="4644306" y="1491361"/>
                  <a:pt x="4644306" y="1450427"/>
                </a:cubicBezTo>
                <a:cubicBezTo>
                  <a:pt x="4644306" y="1371425"/>
                  <a:pt x="4647702" y="1290588"/>
                  <a:pt x="4628541" y="1213945"/>
                </a:cubicBezTo>
                <a:cubicBezTo>
                  <a:pt x="4624510" y="1197823"/>
                  <a:pt x="4597771" y="1199919"/>
                  <a:pt x="4581244" y="1198179"/>
                </a:cubicBezTo>
                <a:cubicBezTo>
                  <a:pt x="4497460" y="1189360"/>
                  <a:pt x="4412974" y="1189132"/>
                  <a:pt x="4328996" y="1182414"/>
                </a:cubicBezTo>
                <a:cubicBezTo>
                  <a:pt x="4281560" y="1178619"/>
                  <a:pt x="4234403" y="1171903"/>
                  <a:pt x="4187106" y="1166648"/>
                </a:cubicBezTo>
                <a:cubicBezTo>
                  <a:pt x="4076748" y="1129862"/>
                  <a:pt x="4103024" y="1166648"/>
                  <a:pt x="4076747" y="1087821"/>
                </a:cubicBezTo>
                <a:cubicBezTo>
                  <a:pt x="4066237" y="940676"/>
                  <a:pt x="4057138" y="793423"/>
                  <a:pt x="4045216" y="646386"/>
                </a:cubicBezTo>
                <a:cubicBezTo>
                  <a:pt x="4041370" y="598954"/>
                  <a:pt x="4039422" y="551027"/>
                  <a:pt x="4029451" y="504496"/>
                </a:cubicBezTo>
                <a:cubicBezTo>
                  <a:pt x="4023521" y="476824"/>
                  <a:pt x="4007591" y="452265"/>
                  <a:pt x="3997920" y="425669"/>
                </a:cubicBezTo>
                <a:cubicBezTo>
                  <a:pt x="3947973" y="288315"/>
                  <a:pt x="3981989" y="377796"/>
                  <a:pt x="3950623" y="268014"/>
                </a:cubicBezTo>
                <a:cubicBezTo>
                  <a:pt x="3946058" y="252035"/>
                  <a:pt x="3938889" y="236839"/>
                  <a:pt x="3934858" y="220717"/>
                </a:cubicBezTo>
                <a:cubicBezTo>
                  <a:pt x="3902361" y="90729"/>
                  <a:pt x="3935683" y="192075"/>
                  <a:pt x="3903327" y="78827"/>
                </a:cubicBezTo>
                <a:cubicBezTo>
                  <a:pt x="3898762" y="62848"/>
                  <a:pt x="3897942" y="44508"/>
                  <a:pt x="3887561" y="31531"/>
                </a:cubicBezTo>
                <a:cubicBezTo>
                  <a:pt x="3875724" y="16735"/>
                  <a:pt x="3856030" y="10510"/>
                  <a:pt x="3840265" y="0"/>
                </a:cubicBezTo>
                <a:lnTo>
                  <a:pt x="3714141" y="31531"/>
                </a:lnTo>
                <a:cubicBezTo>
                  <a:pt x="3616314" y="55988"/>
                  <a:pt x="3722099" y="47289"/>
                  <a:pt x="3572251" y="63062"/>
                </a:cubicBezTo>
                <a:cubicBezTo>
                  <a:pt x="3504108" y="70235"/>
                  <a:pt x="3435561" y="72891"/>
                  <a:pt x="3367299" y="78827"/>
                </a:cubicBezTo>
                <a:cubicBezTo>
                  <a:pt x="3314684" y="83402"/>
                  <a:pt x="3262196" y="89338"/>
                  <a:pt x="3209644" y="94593"/>
                </a:cubicBezTo>
                <a:cubicBezTo>
                  <a:pt x="3050809" y="134303"/>
                  <a:pt x="3277065" y="80729"/>
                  <a:pt x="3004692" y="126124"/>
                </a:cubicBezTo>
                <a:cubicBezTo>
                  <a:pt x="2988300" y="128856"/>
                  <a:pt x="2973986" y="140914"/>
                  <a:pt x="2957396" y="141890"/>
                </a:cubicBezTo>
                <a:cubicBezTo>
                  <a:pt x="2794682" y="151461"/>
                  <a:pt x="2631575" y="152400"/>
                  <a:pt x="2468665" y="157655"/>
                </a:cubicBezTo>
                <a:lnTo>
                  <a:pt x="2358306" y="173421"/>
                </a:lnTo>
                <a:cubicBezTo>
                  <a:pt x="2297619" y="182757"/>
                  <a:pt x="2213332" y="199240"/>
                  <a:pt x="2153354" y="204952"/>
                </a:cubicBezTo>
                <a:cubicBezTo>
                  <a:pt x="1953171" y="224017"/>
                  <a:pt x="1735945" y="228585"/>
                  <a:pt x="1538499" y="236483"/>
                </a:cubicBezTo>
                <a:lnTo>
                  <a:pt x="1349313" y="268014"/>
                </a:lnTo>
                <a:cubicBezTo>
                  <a:pt x="1322924" y="272671"/>
                  <a:pt x="1296337" y="276729"/>
                  <a:pt x="1270485" y="283779"/>
                </a:cubicBezTo>
                <a:cubicBezTo>
                  <a:pt x="1138918" y="319661"/>
                  <a:pt x="1215999" y="302625"/>
                  <a:pt x="1112830" y="346841"/>
                </a:cubicBezTo>
                <a:cubicBezTo>
                  <a:pt x="1081160" y="360414"/>
                  <a:pt x="1034481" y="370370"/>
                  <a:pt x="1002472" y="378372"/>
                </a:cubicBezTo>
                <a:cubicBezTo>
                  <a:pt x="960430" y="399393"/>
                  <a:pt x="915457" y="415361"/>
                  <a:pt x="876347" y="441434"/>
                </a:cubicBezTo>
                <a:cubicBezTo>
                  <a:pt x="860582" y="451944"/>
                  <a:pt x="846858" y="466490"/>
                  <a:pt x="829051" y="472965"/>
                </a:cubicBezTo>
                <a:cubicBezTo>
                  <a:pt x="788325" y="487775"/>
                  <a:pt x="744968" y="493986"/>
                  <a:pt x="702927" y="504496"/>
                </a:cubicBezTo>
                <a:cubicBezTo>
                  <a:pt x="670683" y="512557"/>
                  <a:pt x="608334" y="536027"/>
                  <a:pt x="608334" y="536027"/>
                </a:cubicBezTo>
                <a:cubicBezTo>
                  <a:pt x="597824" y="557048"/>
                  <a:pt x="588463" y="578684"/>
                  <a:pt x="576803" y="599090"/>
                </a:cubicBezTo>
                <a:cubicBezTo>
                  <a:pt x="554256" y="638548"/>
                  <a:pt x="533545" y="664041"/>
                  <a:pt x="497975" y="693683"/>
                </a:cubicBezTo>
                <a:cubicBezTo>
                  <a:pt x="483419" y="705813"/>
                  <a:pt x="466444" y="714704"/>
                  <a:pt x="450678" y="725214"/>
                </a:cubicBezTo>
                <a:cubicBezTo>
                  <a:pt x="434913" y="746235"/>
                  <a:pt x="421962" y="769696"/>
                  <a:pt x="403382" y="788276"/>
                </a:cubicBezTo>
                <a:cubicBezTo>
                  <a:pt x="389984" y="801674"/>
                  <a:pt x="368215" y="805251"/>
                  <a:pt x="356085" y="819807"/>
                </a:cubicBezTo>
                <a:cubicBezTo>
                  <a:pt x="325327" y="856717"/>
                  <a:pt x="326184" y="889575"/>
                  <a:pt x="308789" y="930165"/>
                </a:cubicBezTo>
                <a:cubicBezTo>
                  <a:pt x="250341" y="1066544"/>
                  <a:pt x="298468" y="929599"/>
                  <a:pt x="261492" y="1040524"/>
                </a:cubicBezTo>
                <a:cubicBezTo>
                  <a:pt x="256237" y="1072055"/>
                  <a:pt x="252661" y="1103912"/>
                  <a:pt x="245727" y="1135117"/>
                </a:cubicBezTo>
                <a:cubicBezTo>
                  <a:pt x="228299" y="1213542"/>
                  <a:pt x="229961" y="1157529"/>
                  <a:pt x="229961" y="119817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62700" y="1798247"/>
            <a:ext cx="571500" cy="6401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8415"/>
            <a:ext cx="7886700" cy="1981200"/>
          </a:xfrm>
        </p:spPr>
        <p:txBody>
          <a:bodyPr/>
          <a:lstStyle/>
          <a:p>
            <a:r>
              <a:rPr lang="en-US" b="0" dirty="0" smtClean="0"/>
              <a:t>African </a:t>
            </a:r>
            <a:r>
              <a:rPr lang="en-US" b="0" dirty="0"/>
              <a:t>Union </a:t>
            </a:r>
            <a:r>
              <a:rPr lang="en-US" b="0" dirty="0" smtClean="0"/>
              <a:t>(AU) </a:t>
            </a:r>
            <a:r>
              <a:rPr lang="en-US" b="0" dirty="0"/>
              <a:t>T</a:t>
            </a:r>
            <a:r>
              <a:rPr lang="en-US" b="0" dirty="0" smtClean="0"/>
              <a:t>echnical </a:t>
            </a:r>
            <a:r>
              <a:rPr lang="en-US" b="0" dirty="0"/>
              <a:t>N</a:t>
            </a:r>
            <a:r>
              <a:rPr lang="en-US" b="0" dirty="0" smtClean="0"/>
              <a:t>ote: production </a:t>
            </a:r>
            <a:r>
              <a:rPr lang="en-US" b="0" dirty="0"/>
              <a:t>of crops, livestock, forestry, and </a:t>
            </a:r>
            <a:r>
              <a:rPr lang="en-US" b="0" dirty="0" smtClean="0"/>
              <a:t>fishing</a:t>
            </a:r>
          </a:p>
          <a:p>
            <a:r>
              <a:rPr lang="en-US" b="0" dirty="0" smtClean="0"/>
              <a:t>Follows IMF classification of functions of government (COFOG, IMF 2000)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2971800"/>
          <a:ext cx="7924800" cy="358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800"/>
              </a:tblGrid>
              <a:tr h="343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Function,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sub-function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activity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76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 Economic affairs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7042 Agriculture, forestry, and fishing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hunting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76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70421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Agriculture (crops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livestock)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...</a:t>
                      </a:r>
                      <a:r>
                        <a:rPr lang="en-US" sz="2000" b="0" i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multipurpose development projects (70474).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76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70422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...</a:t>
                      </a:r>
                      <a:r>
                        <a:rPr lang="en-US" sz="2000" b="0" i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forest crops in addition to timber.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648965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70423 Fishing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hunting</a:t>
                      </a:r>
                    </a:p>
                    <a:p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...</a:t>
                      </a:r>
                      <a:r>
                        <a:rPr lang="en-US" sz="2000" b="0" i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control of offshore and ocean fishing (70310); administration, operation, or support of natural parks and reserves (70540).</a:t>
                      </a:r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agriculture and </a:t>
            </a:r>
            <a:r>
              <a:rPr lang="en-US" dirty="0" smtClean="0"/>
              <a:t>PAE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50581"/>
              </p:ext>
            </p:extLst>
          </p:nvPr>
        </p:nvGraphicFramePr>
        <p:xfrm>
          <a:off x="609600" y="1174165"/>
          <a:ext cx="7924800" cy="3794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800"/>
              </a:tblGrid>
              <a:tr h="3325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Function,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sub-function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activity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83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 Economic affairs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7047 Other industries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733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70474 Multipurpose development projects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…typically </a:t>
                      </a: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consist of integrated facilities for generation of power, flood control, irrigation, navigation, and recreation</a:t>
                      </a: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2200" b="0" i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 with one main function and other functions that are secondary (classified according to main function).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23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7048 R&amp;D economic affairs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70482 R&amp;D agriculture, forestry, and fishing and </a:t>
                      </a: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hunting</a:t>
                      </a:r>
                      <a:endParaRPr lang="en-US" sz="2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research (70140).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650" y="5036118"/>
            <a:ext cx="7886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Key question</a:t>
            </a:r>
            <a:r>
              <a:rPr lang="en-US" sz="2800" b="0" kern="0" dirty="0" smtClean="0"/>
              <a:t>: </a:t>
            </a:r>
            <a:r>
              <a:rPr lang="en-US" sz="2800" b="0" dirty="0"/>
              <a:t>what share of </a:t>
            </a:r>
            <a:r>
              <a:rPr lang="en-US" sz="2800" b="0" dirty="0" smtClean="0"/>
              <a:t>public </a:t>
            </a:r>
            <a:r>
              <a:rPr lang="en-US" sz="2800" b="0" dirty="0"/>
              <a:t>expenditure on such projects should be counted as </a:t>
            </a:r>
            <a:r>
              <a:rPr lang="en-US" sz="2800" b="0" dirty="0" smtClean="0"/>
              <a:t>PAE?</a:t>
            </a:r>
            <a:endParaRPr lang="en-US" sz="2800" b="0" kern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Multifunctional expenditures</a:t>
            </a:r>
          </a:p>
        </p:txBody>
      </p:sp>
    </p:spTree>
    <p:extLst>
      <p:ext uri="{BB962C8B-B14F-4D97-AF65-F5344CB8AC3E}">
        <p14:creationId xmlns:p14="http://schemas.microsoft.com/office/powerpoint/2010/main" val="7545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0769"/>
            <a:ext cx="7886700" cy="4987636"/>
          </a:xfrm>
        </p:spPr>
        <p:txBody>
          <a:bodyPr>
            <a:normAutofit/>
          </a:bodyPr>
          <a:lstStyle/>
          <a:p>
            <a:r>
              <a:rPr lang="en-US" dirty="0" smtClean="0"/>
              <a:t>Multifunctional expenditure (e.g.</a:t>
            </a:r>
            <a:r>
              <a:rPr lang="en-US" dirty="0"/>
              <a:t> </a:t>
            </a:r>
            <a:r>
              <a:rPr lang="en-US" dirty="0" smtClean="0"/>
              <a:t>hydroelectricity and irrigation)</a:t>
            </a:r>
            <a:endParaRPr lang="en-US" b="0" dirty="0" smtClean="0"/>
          </a:p>
          <a:p>
            <a:pPr lvl="1"/>
            <a:r>
              <a:rPr lang="en-US" b="0" dirty="0" smtClean="0"/>
              <a:t>Allocate across sectors based on functional analysis using bandwidth for low- and high-end values</a:t>
            </a:r>
          </a:p>
          <a:p>
            <a:endParaRPr lang="en-US" sz="1200" b="0" dirty="0" smtClean="0"/>
          </a:p>
          <a:p>
            <a:r>
              <a:rPr lang="en-US" dirty="0"/>
              <a:t>Multifunctional implementing agencies</a:t>
            </a:r>
          </a:p>
          <a:p>
            <a:pPr lvl="1"/>
            <a:r>
              <a:rPr lang="en-US" dirty="0" smtClean="0"/>
              <a:t>Allocate </a:t>
            </a:r>
            <a:r>
              <a:rPr lang="en-US" dirty="0"/>
              <a:t>based on functional analysis of e.g. staff time, using bandwidth for low- and high-end </a:t>
            </a:r>
            <a:r>
              <a:rPr lang="en-US" dirty="0" smtClean="0"/>
              <a:t>values</a:t>
            </a:r>
          </a:p>
          <a:p>
            <a:endParaRPr lang="en-US" sz="1200" b="0" dirty="0" smtClean="0"/>
          </a:p>
          <a:p>
            <a:r>
              <a:rPr lang="en-US" dirty="0" smtClean="0"/>
              <a:t>I</a:t>
            </a:r>
            <a:r>
              <a:rPr lang="en-US" b="0" dirty="0" smtClean="0"/>
              <a:t>nclude R&amp;D on </a:t>
            </a:r>
            <a:r>
              <a:rPr lang="en-US" b="0" dirty="0"/>
              <a:t>agriculture, forestry, and </a:t>
            </a:r>
            <a:r>
              <a:rPr lang="en-US" b="0" dirty="0" smtClean="0"/>
              <a:t>fishing by </a:t>
            </a:r>
            <a:r>
              <a:rPr lang="en-US" b="0" dirty="0"/>
              <a:t>research institutes and </a:t>
            </a:r>
            <a:r>
              <a:rPr lang="en-US" b="0" dirty="0" smtClean="0"/>
              <a:t>universities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multifunctional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1940" y="1342258"/>
            <a:ext cx="7772400" cy="2743200"/>
            <a:chOff x="2679381" y="1961515"/>
            <a:chExt cx="3574945" cy="293497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Text Box 197"/>
            <p:cNvSpPr txBox="1"/>
            <p:nvPr/>
          </p:nvSpPr>
          <p:spPr>
            <a:xfrm>
              <a:off x="4257992" y="3874135"/>
              <a:ext cx="1865348" cy="457200"/>
            </a:xfrm>
            <a:prstGeom prst="rect">
              <a:avLst/>
            </a:prstGeom>
            <a:grpFill/>
            <a:ln w="952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Monetary financial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PCs (incl. central bank)</a:t>
              </a: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32" name="Text Box 198"/>
            <p:cNvSpPr txBox="1"/>
            <p:nvPr/>
          </p:nvSpPr>
          <p:spPr>
            <a:xfrm>
              <a:off x="4264342" y="4439285"/>
              <a:ext cx="1234278" cy="457200"/>
            </a:xfrm>
            <a:prstGeom prst="rect">
              <a:avLst/>
            </a:prstGeom>
            <a:grpFill/>
            <a:ln w="952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Nonmonetary </a:t>
              </a: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financial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PCs</a:t>
              </a: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679381" y="1961515"/>
              <a:ext cx="3574945" cy="2933700"/>
              <a:chOff x="0" y="0"/>
              <a:chExt cx="3575149" cy="2933700"/>
            </a:xfrm>
            <a:grpFill/>
          </p:grpSpPr>
          <p:sp>
            <p:nvSpPr>
              <p:cNvPr id="34" name="Text Box 26"/>
              <p:cNvSpPr txBox="1"/>
              <p:nvPr/>
            </p:nvSpPr>
            <p:spPr>
              <a:xfrm>
                <a:off x="1371600" y="0"/>
                <a:ext cx="922020" cy="457200"/>
              </a:xfrm>
              <a:prstGeom prst="rect">
                <a:avLst/>
              </a:prstGeom>
              <a:grpFill/>
              <a:ln w="2540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Public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Sector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 Box 27"/>
              <p:cNvSpPr txBox="1"/>
              <p:nvPr/>
            </p:nvSpPr>
            <p:spPr>
              <a:xfrm>
                <a:off x="182880" y="1295400"/>
                <a:ext cx="973786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Central government</a:t>
                </a:r>
              </a:p>
            </p:txBody>
          </p:sp>
          <p:sp>
            <p:nvSpPr>
              <p:cNvPr id="36" name="Text Box 28"/>
              <p:cNvSpPr txBox="1"/>
              <p:nvPr/>
            </p:nvSpPr>
            <p:spPr>
              <a:xfrm>
                <a:off x="182880" y="1889760"/>
                <a:ext cx="973786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State government</a:t>
                </a:r>
              </a:p>
            </p:txBody>
          </p:sp>
          <p:sp>
            <p:nvSpPr>
              <p:cNvPr id="37" name="Text Box 29"/>
              <p:cNvSpPr txBox="1"/>
              <p:nvPr/>
            </p:nvSpPr>
            <p:spPr>
              <a:xfrm>
                <a:off x="182880" y="2476500"/>
                <a:ext cx="973786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government</a:t>
                </a:r>
              </a:p>
            </p:txBody>
          </p:sp>
          <p:sp>
            <p:nvSpPr>
              <p:cNvPr id="38" name="Text Box 30"/>
              <p:cNvSpPr txBox="1"/>
              <p:nvPr/>
            </p:nvSpPr>
            <p:spPr>
              <a:xfrm>
                <a:off x="182880" y="662940"/>
                <a:ext cx="973786" cy="419100"/>
              </a:xfrm>
              <a:prstGeom prst="rect">
                <a:avLst/>
              </a:prstGeom>
              <a:grpFill/>
              <a:ln w="190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General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Government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0" y="944880"/>
                <a:ext cx="0" cy="18059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0" y="95250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7620" y="151638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0" y="214884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0" y="275082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 Box 196"/>
              <p:cNvSpPr txBox="1"/>
              <p:nvPr/>
            </p:nvSpPr>
            <p:spPr>
              <a:xfrm>
                <a:off x="1584960" y="1310640"/>
                <a:ext cx="868574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Financial PCs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99"/>
              <p:cNvSpPr txBox="1"/>
              <p:nvPr/>
            </p:nvSpPr>
            <p:spPr>
              <a:xfrm>
                <a:off x="2209799" y="670560"/>
                <a:ext cx="954439" cy="419100"/>
              </a:xfrm>
              <a:prstGeom prst="rect">
                <a:avLst/>
              </a:prstGeom>
              <a:grpFill/>
              <a:ln w="190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Public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Corporations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409700" y="1516380"/>
                <a:ext cx="0" cy="12344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409700" y="152400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402080" y="214884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402080" y="275082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204"/>
              <p:cNvSpPr txBox="1"/>
              <p:nvPr/>
            </p:nvSpPr>
            <p:spPr>
              <a:xfrm>
                <a:off x="2743200" y="1310640"/>
                <a:ext cx="831949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Nonfinancial PCs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708660" y="563880"/>
                <a:ext cx="19812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790700" y="46482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16280" y="55626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682240" y="55626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2080260" y="1196340"/>
                <a:ext cx="12192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689860" y="108966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072640" y="1188720"/>
                <a:ext cx="0" cy="127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291840" y="1196340"/>
                <a:ext cx="0" cy="1143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628650" y="4287830"/>
            <a:ext cx="7886700" cy="163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9pPr>
          </a:lstStyle>
          <a:p>
            <a:r>
              <a:rPr lang="en-US" sz="2800" b="0" kern="0" dirty="0" smtClean="0"/>
              <a:t>AU Technical </a:t>
            </a:r>
            <a:r>
              <a:rPr lang="en-US" sz="2800" b="0" kern="0" dirty="0"/>
              <a:t>N</a:t>
            </a:r>
            <a:r>
              <a:rPr lang="en-US" sz="2800" b="0" kern="0" dirty="0" smtClean="0"/>
              <a:t>ote: </a:t>
            </a:r>
            <a:r>
              <a:rPr lang="en-US" sz="2800" dirty="0" smtClean="0"/>
              <a:t>exclude</a:t>
            </a:r>
            <a:r>
              <a:rPr lang="en-US" sz="2800" b="0" dirty="0" smtClean="0"/>
              <a:t> expenditures </a:t>
            </a:r>
            <a:r>
              <a:rPr lang="en-US" sz="2800" b="0" dirty="0"/>
              <a:t>of public corporations </a:t>
            </a:r>
            <a:r>
              <a:rPr lang="en-US" sz="2800" b="0" dirty="0" smtClean="0"/>
              <a:t>from </a:t>
            </a:r>
            <a:r>
              <a:rPr lang="en-US" sz="2800" b="0" dirty="0"/>
              <a:t>government </a:t>
            </a:r>
            <a:r>
              <a:rPr lang="en-US" sz="2800" b="0" dirty="0" smtClean="0"/>
              <a:t>expenditure</a:t>
            </a:r>
          </a:p>
          <a:p>
            <a:pPr lvl="1"/>
            <a:r>
              <a:rPr lang="en-US" sz="2400" dirty="0" smtClean="0"/>
              <a:t>Because government </a:t>
            </a:r>
            <a:r>
              <a:rPr lang="en-US" sz="2400" dirty="0"/>
              <a:t>accounts are presented on a </a:t>
            </a:r>
            <a:r>
              <a:rPr lang="en-US" sz="2400" i="1" dirty="0"/>
              <a:t>consolidated</a:t>
            </a:r>
            <a:r>
              <a:rPr lang="en-US" sz="2400" dirty="0"/>
              <a:t> </a:t>
            </a:r>
            <a:r>
              <a:rPr lang="en-US" sz="2400" dirty="0" smtClean="0"/>
              <a:t>basis; which includes net transaction with </a:t>
            </a:r>
            <a:r>
              <a:rPr lang="en-US" sz="2400" dirty="0"/>
              <a:t>public </a:t>
            </a:r>
            <a:r>
              <a:rPr lang="en-US" sz="2400" dirty="0" smtClean="0"/>
              <a:t>corporations</a:t>
            </a:r>
            <a:r>
              <a:rPr lang="en-US" sz="2400" kern="0" dirty="0"/>
              <a:t>.</a:t>
            </a:r>
            <a:endParaRPr lang="en-US" sz="2400" kern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and </a:t>
            </a:r>
            <a:r>
              <a:rPr lang="en-US" dirty="0"/>
              <a:t>public corporations</a:t>
            </a:r>
          </a:p>
        </p:txBody>
      </p:sp>
    </p:spTree>
    <p:extLst>
      <p:ext uri="{BB962C8B-B14F-4D97-AF65-F5344CB8AC3E}">
        <p14:creationId xmlns:p14="http://schemas.microsoft.com/office/powerpoint/2010/main" val="6818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52400" y="1066800"/>
          <a:ext cx="2514600" cy="433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(COFOG)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701. Gen. Pub. Services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702.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Defense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703.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Pub. Order &amp;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704. Economic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Affairs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705.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Protection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 &amp; Community Amenities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707.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708.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Rec.,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Culture,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Rel.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709.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710. Social Protection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2743200" y="1066800"/>
          <a:ext cx="2362200" cy="41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classification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 Compensation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 Use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goods and services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 Consumption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fixed capital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 Interest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 Subsidies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Grants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 Social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benefits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 Other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105400" y="1066800"/>
          <a:ext cx="1447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Agricultural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sub-sector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Crops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Livestock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Fishery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6705600" y="1063752"/>
          <a:ext cx="23622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Agricultural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sub-functions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Irrigation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 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Market infrastructure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 support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planning, M&amp;E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Regulation,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licensing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Statistics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5181600" y="3327400"/>
          <a:ext cx="1447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State/Region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Local/District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2743200" y="5257800"/>
          <a:ext cx="2362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objective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Food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security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Productivity/Growth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5181600" y="5257800"/>
          <a:ext cx="144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705600" y="5593080"/>
          <a:ext cx="2362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Planning/Execution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Budget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Expenditure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52400" y="5593080"/>
          <a:ext cx="2514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financing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(loan, tax)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External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(loan, grant)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disaggregated historical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275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 1b: PAE national and cross-country database initiatives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8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national and cross-country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Kenya: </a:t>
            </a:r>
            <a:r>
              <a:rPr lang="en-US" dirty="0">
                <a:hlinkClick r:id="rId2"/>
              </a:rPr>
              <a:t>https://www.opendata.go.ke/Expenditure-National-/</a:t>
            </a:r>
            <a:r>
              <a:rPr lang="en-US" dirty="0" smtClean="0">
                <a:hlinkClick r:id="rId2"/>
              </a:rPr>
              <a:t>Public-Expenditure-2002-2010/n28e-myf3</a:t>
            </a:r>
            <a:endParaRPr lang="en-US" dirty="0" smtClean="0"/>
          </a:p>
          <a:p>
            <a:r>
              <a:rPr lang="en-US" dirty="0" smtClean="0"/>
              <a:t>SPEED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https://public.tableau.com/profile/ifpri.td7290#!/vizhome/2015SPEED/Overview</a:t>
            </a:r>
            <a:endParaRPr lang="en-US" dirty="0" smtClean="0"/>
          </a:p>
          <a:p>
            <a:r>
              <a:rPr lang="en-US" dirty="0" err="1" smtClean="0"/>
              <a:t>ReSAKSS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http://www.resakss.org/map/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362"/>
            <a:ext cx="9144000" cy="5100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087453"/>
            <a:ext cx="89916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https://www.opendata.go.ke/Public-Finance/Public-Expenditure-2002-2010/n28e-myf3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0335"/>
            <a:ext cx="8382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Kenyan example of a good publicly available data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33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997803"/>
            <a:ext cx="8991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https://www.opendata.go.ke/Public-Finance/Public-Expenditure-2002-2010/n28e-myf3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362"/>
            <a:ext cx="9144000" cy="51006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914400"/>
          <a:ext cx="8534400" cy="5858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6858000"/>
              </a:tblGrid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(remarks)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2002/03–2010/11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5171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Central/Sub-national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categories or levels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Constituencies Development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(CDF),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Central, Local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244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ministries, legislative bodies,  municipalities, councils and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constituencies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Sub-Vote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department and service units within the central-level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agencies and programs with the central-level Vote and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487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sub-Head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implementation units and projects within the central-level Vote, Sub-Vote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Head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Names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Names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 project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Names of projects within the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MTEF sector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sectors identified in medium term expenditure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framework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Sub-sector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of 34 sub-sectors by breaking down each sector into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2–4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or capital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classified into four groups: capital, current, interest, other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GFS classification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and revenues  classified into 17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433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item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Details description of expenditures and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receipts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and revenue estimates in KShs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Revised budget and revenue estimates in KShs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Actual expenditures and revenues in KShs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Classified into two: development and recurrent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433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A-in-A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Appropriation in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Aid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the use of internally-generated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433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Location_1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 and empty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5319"/>
            <a:ext cx="7886700" cy="74612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Kenyan example–cont’d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83" t="12635" r="48299" b="5441"/>
          <a:stretch/>
        </p:blipFill>
        <p:spPr>
          <a:xfrm rot="479284">
            <a:off x="3119496" y="364896"/>
            <a:ext cx="4259009" cy="486893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concepts (1.5-2 hours)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</a:t>
            </a:r>
          </a:p>
          <a:p>
            <a:r>
              <a:rPr lang="en-US" sz="3200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341" y="5602941"/>
            <a:ext cx="756155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Good discussion of rationale in this journal article:</a:t>
            </a:r>
          </a:p>
          <a:p>
            <a:pPr algn="ctr"/>
            <a:r>
              <a:rPr lang="en-US" sz="2800" dirty="0" err="1" smtClean="0"/>
              <a:t>Mogues</a:t>
            </a:r>
            <a:r>
              <a:rPr lang="en-US" sz="2800" dirty="0" smtClean="0"/>
              <a:t>, Fan and Benin, </a:t>
            </a:r>
            <a:r>
              <a:rPr lang="en-US" sz="2800" dirty="0"/>
              <a:t>(2015) </a:t>
            </a:r>
            <a:r>
              <a:rPr lang="en-US" sz="2800" b="1" dirty="0"/>
              <a:t>27,</a:t>
            </a:r>
            <a:r>
              <a:rPr lang="en-US" sz="2800" dirty="0"/>
              <a:t> 337–352</a:t>
            </a:r>
          </a:p>
        </p:txBody>
      </p:sp>
    </p:spTree>
    <p:extLst>
      <p:ext uri="{BB962C8B-B14F-4D97-AF65-F5344CB8AC3E}">
        <p14:creationId xmlns:p14="http://schemas.microsoft.com/office/powerpoint/2010/main" val="5742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ReSAKSS</a:t>
            </a:r>
            <a:r>
              <a:rPr lang="en-US" dirty="0" smtClean="0"/>
              <a:t>: </a:t>
            </a:r>
            <a:r>
              <a:rPr lang="en-US" sz="3600" dirty="0" smtClean="0"/>
              <a:t>data on PAE in Africa from 1980 …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31" t="-1" r="16886" b="348"/>
          <a:stretch/>
        </p:blipFill>
        <p:spPr>
          <a:xfrm>
            <a:off x="1116105" y="1003906"/>
            <a:ext cx="6911788" cy="5741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018" t="38848" r="37701" b="48297"/>
          <a:stretch/>
        </p:blipFill>
        <p:spPr>
          <a:xfrm>
            <a:off x="270618" y="4607859"/>
            <a:ext cx="8602761" cy="181453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328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 </a:t>
            </a:r>
            <a:r>
              <a:rPr lang="en-US" sz="3600" dirty="0"/>
              <a:t>data on PAE </a:t>
            </a:r>
            <a:r>
              <a:rPr lang="en-US" sz="3600" dirty="0" smtClean="0"/>
              <a:t>and 8 other sectors in the world (145 countries) </a:t>
            </a:r>
            <a:r>
              <a:rPr lang="en-US" sz="3600" dirty="0"/>
              <a:t>from </a:t>
            </a:r>
            <a:r>
              <a:rPr lang="en-US" sz="3600" dirty="0" smtClean="0"/>
              <a:t>1980 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43" t="20058" r="36192" b="40753"/>
          <a:stretch/>
        </p:blipFill>
        <p:spPr>
          <a:xfrm>
            <a:off x="1819744" y="1219199"/>
            <a:ext cx="7155578" cy="55222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8968" y="4240306"/>
            <a:ext cx="7835156" cy="2017060"/>
            <a:chOff x="-8968" y="4240306"/>
            <a:chExt cx="7835156" cy="2017060"/>
          </a:xfrm>
        </p:grpSpPr>
        <p:grpSp>
          <p:nvGrpSpPr>
            <p:cNvPr id="11" name="Group 10"/>
            <p:cNvGrpSpPr/>
            <p:nvPr/>
          </p:nvGrpSpPr>
          <p:grpSpPr>
            <a:xfrm>
              <a:off x="63190" y="4240306"/>
              <a:ext cx="7762998" cy="2013681"/>
              <a:chOff x="63190" y="4240306"/>
              <a:chExt cx="7762998" cy="201368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36126" t="60046" r="36326" b="9290"/>
              <a:stretch/>
            </p:blipFill>
            <p:spPr>
              <a:xfrm>
                <a:off x="63190" y="4240306"/>
                <a:ext cx="3215999" cy="2013681"/>
              </a:xfrm>
              <a:prstGeom prst="rect">
                <a:avLst/>
              </a:prstGeom>
              <a:effectLst>
                <a:softEdge rad="25400"/>
              </a:effectLst>
            </p:spPr>
          </p:pic>
          <p:cxnSp>
            <p:nvCxnSpPr>
              <p:cNvPr id="6" name="Straight Connector 5"/>
              <p:cNvCxnSpPr/>
              <p:nvPr/>
            </p:nvCxnSpPr>
            <p:spPr>
              <a:xfrm flipH="1" flipV="1">
                <a:off x="3279190" y="4240306"/>
                <a:ext cx="4538034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200400" y="5724152"/>
                <a:ext cx="4625788" cy="5298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H="1">
              <a:off x="0" y="4240306"/>
              <a:ext cx="32791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-8968" y="6257366"/>
              <a:ext cx="32791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6700" t="43831" r="54382" b="41242"/>
          <a:stretch/>
        </p:blipFill>
        <p:spPr>
          <a:xfrm>
            <a:off x="2561764" y="1510364"/>
            <a:ext cx="2279177" cy="214604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044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01435" y="1129555"/>
            <a:ext cx="1703294" cy="35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" y="1"/>
            <a:ext cx="69760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5956" y="1132476"/>
            <a:ext cx="2097741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Mogues</a:t>
            </a:r>
            <a:r>
              <a:rPr lang="en-US" sz="2400" b="1" dirty="0" smtClean="0">
                <a:solidFill>
                  <a:srgbClr val="000000"/>
                </a:solidFill>
              </a:rPr>
              <a:t> et al. 2016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Compares 13 </a:t>
            </a:r>
            <a:r>
              <a:rPr lang="en-US" sz="2400" b="1" dirty="0">
                <a:solidFill>
                  <a:srgbClr val="000000"/>
                </a:solidFill>
              </a:rPr>
              <a:t>cross-country data initiatives that include </a:t>
            </a:r>
            <a:r>
              <a:rPr lang="en-US" sz="2400" b="1" dirty="0" smtClean="0">
                <a:solidFill>
                  <a:srgbClr val="000000"/>
                </a:solidFill>
              </a:rPr>
              <a:t>PAE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Compares methods, </a:t>
            </a:r>
            <a:r>
              <a:rPr lang="en-US" sz="2400" b="1" dirty="0">
                <a:solidFill>
                  <a:srgbClr val="000000"/>
                </a:solidFill>
              </a:rPr>
              <a:t>scope, </a:t>
            </a:r>
            <a:r>
              <a:rPr lang="en-US" sz="2400" b="1" dirty="0" smtClean="0">
                <a:solidFill>
                  <a:srgbClr val="000000"/>
                </a:solidFill>
              </a:rPr>
              <a:t>etc. and provides statistics on PAE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3470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2a: trend analysis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PAE </a:t>
            </a:r>
            <a:r>
              <a:rPr lang="en-US" sz="3200" dirty="0"/>
              <a:t>p</a:t>
            </a:r>
            <a:r>
              <a:rPr lang="en-US" sz="3200" dirty="0" smtClean="0"/>
              <a:t>erformance against targets</a:t>
            </a:r>
          </a:p>
          <a:p>
            <a:r>
              <a:rPr lang="en-US" sz="3200" dirty="0" smtClean="0"/>
              <a:t>   PAE consistency with policies and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55" t="15475" r="23299" b="10298"/>
          <a:stretch/>
        </p:blipFill>
        <p:spPr>
          <a:xfrm>
            <a:off x="4661593" y="693735"/>
            <a:ext cx="3747301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GAE</a:t>
            </a:r>
            <a:r>
              <a:rPr lang="en-US" b="0" dirty="0" smtClean="0"/>
              <a:t> = </a:t>
            </a:r>
            <a:r>
              <a:rPr lang="en-US" dirty="0" smtClean="0"/>
              <a:t>G</a:t>
            </a:r>
            <a:r>
              <a:rPr lang="en-US" b="0" dirty="0" smtClean="0"/>
              <a:t>overnment </a:t>
            </a:r>
            <a:r>
              <a:rPr lang="en-US" dirty="0"/>
              <a:t>A</a:t>
            </a:r>
            <a:r>
              <a:rPr lang="en-US" b="0" dirty="0" smtClean="0"/>
              <a:t>griculture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r>
              <a:rPr lang="en-US" dirty="0" smtClean="0"/>
              <a:t>TGE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dirty="0"/>
              <a:t>T</a:t>
            </a:r>
            <a:r>
              <a:rPr lang="en-US" b="0" dirty="0" smtClean="0"/>
              <a:t>otal </a:t>
            </a:r>
            <a:r>
              <a:rPr lang="en-US" dirty="0"/>
              <a:t>G</a:t>
            </a:r>
            <a:r>
              <a:rPr lang="en-US" b="0" dirty="0" smtClean="0"/>
              <a:t>overnment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endParaRPr lang="en-US" sz="1200" b="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CAE</a:t>
            </a:r>
            <a:r>
              <a:rPr lang="en-US" b="0" dirty="0" smtClean="0"/>
              <a:t> </a:t>
            </a:r>
            <a:r>
              <a:rPr lang="en-US" b="0" dirty="0"/>
              <a:t>= P</a:t>
            </a:r>
            <a:r>
              <a:rPr lang="en-US" b="0" dirty="0" smtClean="0"/>
              <a:t>ublic </a:t>
            </a:r>
            <a:r>
              <a:rPr lang="en-US" dirty="0" smtClean="0"/>
              <a:t>C</a:t>
            </a:r>
            <a:r>
              <a:rPr lang="en-US" b="0" dirty="0" smtClean="0"/>
              <a:t>orporation </a:t>
            </a:r>
            <a:r>
              <a:rPr lang="en-US" dirty="0" smtClean="0"/>
              <a:t>A</a:t>
            </a:r>
            <a:r>
              <a:rPr lang="en-US" b="0" dirty="0" smtClean="0"/>
              <a:t>griculture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r>
              <a:rPr lang="en-US" dirty="0" smtClean="0"/>
              <a:t>TCE</a:t>
            </a:r>
            <a:r>
              <a:rPr lang="en-US" b="0" dirty="0"/>
              <a:t> = </a:t>
            </a:r>
            <a:r>
              <a:rPr lang="en-US" dirty="0"/>
              <a:t>T</a:t>
            </a:r>
            <a:r>
              <a:rPr lang="en-US" b="0" dirty="0" smtClean="0"/>
              <a:t>otal </a:t>
            </a:r>
            <a:r>
              <a:rPr lang="en-US" b="0" dirty="0"/>
              <a:t>P</a:t>
            </a:r>
            <a:r>
              <a:rPr lang="en-US" b="0" dirty="0" smtClean="0"/>
              <a:t>ublic </a:t>
            </a:r>
            <a:r>
              <a:rPr lang="en-US" dirty="0" smtClean="0"/>
              <a:t>C</a:t>
            </a:r>
            <a:r>
              <a:rPr lang="en-US" b="0" dirty="0" smtClean="0"/>
              <a:t>orporation </a:t>
            </a:r>
            <a:r>
              <a:rPr lang="en-US" dirty="0"/>
              <a:t>E</a:t>
            </a:r>
            <a:r>
              <a:rPr lang="en-US" b="0" dirty="0" smtClean="0"/>
              <a:t>xpenditure</a:t>
            </a:r>
          </a:p>
          <a:p>
            <a:endParaRPr lang="en-US" sz="1200" b="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PAE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dirty="0"/>
              <a:t>P</a:t>
            </a:r>
            <a:r>
              <a:rPr lang="en-US" b="0" dirty="0" smtClean="0"/>
              <a:t>ublic </a:t>
            </a:r>
            <a:r>
              <a:rPr lang="en-US" dirty="0" smtClean="0"/>
              <a:t>A</a:t>
            </a:r>
            <a:r>
              <a:rPr lang="en-US" b="0" dirty="0" smtClean="0"/>
              <a:t>griculture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r>
              <a:rPr lang="en-US" dirty="0" smtClean="0"/>
              <a:t>TPE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dirty="0" smtClean="0"/>
              <a:t>T</a:t>
            </a:r>
            <a:r>
              <a:rPr lang="en-US" b="0" dirty="0" smtClean="0"/>
              <a:t>otal </a:t>
            </a:r>
            <a:r>
              <a:rPr lang="en-US" dirty="0" smtClean="0"/>
              <a:t>P</a:t>
            </a:r>
            <a:r>
              <a:rPr lang="en-US" b="0" dirty="0" smtClean="0"/>
              <a:t>ublic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endParaRPr lang="en-US" sz="1200" b="0" dirty="0"/>
          </a:p>
          <a:p>
            <a:pPr>
              <a:spcBef>
                <a:spcPts val="1200"/>
              </a:spcBef>
            </a:pPr>
            <a:r>
              <a:rPr lang="en-US" dirty="0" smtClean="0"/>
              <a:t>PAE = GAE + CAE</a:t>
            </a:r>
          </a:p>
          <a:p>
            <a:r>
              <a:rPr lang="en-US" dirty="0" smtClean="0"/>
              <a:t>TPE =  TGE + TCE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7225" y="5092351"/>
            <a:ext cx="378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ithout double counting</a:t>
            </a:r>
            <a:endParaRPr lang="en-US" sz="2800" dirty="0"/>
          </a:p>
        </p:txBody>
      </p:sp>
      <p:sp>
        <p:nvSpPr>
          <p:cNvPr id="5" name="Right Brace 4"/>
          <p:cNvSpPr/>
          <p:nvPr/>
        </p:nvSpPr>
        <p:spPr>
          <a:xfrm>
            <a:off x="3621740" y="4975412"/>
            <a:ext cx="215154" cy="770964"/>
          </a:xfrm>
          <a:prstGeom prst="rightBrace">
            <a:avLst>
              <a:gd name="adj1" fmla="val 64062"/>
              <a:gd name="adj2" fmla="val 5232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6857"/>
            <a:ext cx="78867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Commitment to agricultural sector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Compare GAE growth to TGE or </a:t>
            </a:r>
            <a:r>
              <a:rPr lang="en-US" dirty="0"/>
              <a:t>a</a:t>
            </a:r>
            <a:r>
              <a:rPr lang="en-US" b="0" dirty="0" smtClean="0"/>
              <a:t>gGDP growth to assess commitment to agricultural sector relative to others</a:t>
            </a:r>
          </a:p>
          <a:p>
            <a:pPr lvl="1"/>
            <a:r>
              <a:rPr lang="en-US" b="0" dirty="0" smtClean="0"/>
              <a:t>Analyze GAE growth by sub-periods to assess commitment by different governments or policies</a:t>
            </a:r>
            <a:endParaRPr lang="en-US" sz="800" b="0" dirty="0" smtClean="0"/>
          </a:p>
          <a:p>
            <a:r>
              <a:rPr lang="en-US" b="0" dirty="0" smtClean="0"/>
              <a:t>Budget execution:</a:t>
            </a:r>
          </a:p>
          <a:p>
            <a:pPr lvl="1"/>
            <a:r>
              <a:rPr lang="en-US" b="0" dirty="0"/>
              <a:t>R</a:t>
            </a:r>
            <a:r>
              <a:rPr lang="en-US" b="0" dirty="0" smtClean="0"/>
              <a:t>atio of actual expenditure to budget</a:t>
            </a:r>
          </a:p>
          <a:p>
            <a:pPr lvl="1"/>
            <a:r>
              <a:rPr lang="en-US" b="0" dirty="0" smtClean="0"/>
              <a:t>Sources </a:t>
            </a:r>
            <a:r>
              <a:rPr lang="en-US" b="0" dirty="0"/>
              <a:t>of financing: </a:t>
            </a:r>
            <a:r>
              <a:rPr lang="en-US" b="0" dirty="0" smtClean="0"/>
              <a:t>relative </a:t>
            </a:r>
            <a:r>
              <a:rPr lang="en-US" b="0" dirty="0"/>
              <a:t>taxation of agriculture; timing of </a:t>
            </a:r>
            <a:r>
              <a:rPr lang="en-US" b="0" dirty="0" smtClean="0"/>
              <a:t>releases; </a:t>
            </a:r>
            <a:r>
              <a:rPr lang="en-US" b="0" dirty="0"/>
              <a:t>public-private </a:t>
            </a:r>
            <a:r>
              <a:rPr lang="en-US" b="0" dirty="0" smtClean="0"/>
              <a:t>partnerships</a:t>
            </a:r>
            <a:endParaRPr lang="en-US" sz="800" b="0" dirty="0" smtClean="0"/>
          </a:p>
          <a:p>
            <a:r>
              <a:rPr lang="en-US" b="0" dirty="0" smtClean="0"/>
              <a:t>Commitment to CAADP and AU targets:</a:t>
            </a:r>
          </a:p>
          <a:p>
            <a:pPr lvl="1"/>
            <a:r>
              <a:rPr lang="en-US" b="0" dirty="0" smtClean="0"/>
              <a:t>GAE/TGE or PAE/TPE vis-à-vis CAADP 10% target</a:t>
            </a:r>
          </a:p>
          <a:p>
            <a:pPr lvl="1"/>
            <a:r>
              <a:rPr lang="en-US" b="0" dirty="0" smtClean="0"/>
              <a:t>Share of research expenditure in agriculture value added vis-à-vis AU 1% target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against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91495"/>
            <a:ext cx="7891895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Economic</a:t>
            </a:r>
            <a:r>
              <a:rPr lang="en-US" b="0" dirty="0"/>
              <a:t>: inductive analysis </a:t>
            </a:r>
            <a:r>
              <a:rPr lang="en-US" b="0" dirty="0" smtClean="0"/>
              <a:t>(e.g.: wage </a:t>
            </a:r>
            <a:r>
              <a:rPr lang="en-US" b="0" dirty="0"/>
              <a:t>vs. </a:t>
            </a:r>
            <a:r>
              <a:rPr lang="en-US" b="0" dirty="0" smtClean="0"/>
              <a:t>non-wage; </a:t>
            </a:r>
            <a:r>
              <a:rPr lang="en-US" b="0" dirty="0"/>
              <a:t>recurrent vs. capital) to assess </a:t>
            </a:r>
            <a:r>
              <a:rPr lang="en-US" b="0" dirty="0" smtClean="0"/>
              <a:t>relative </a:t>
            </a:r>
            <a:r>
              <a:rPr lang="en-US" b="0" dirty="0"/>
              <a:t>build up of productive </a:t>
            </a:r>
            <a:r>
              <a:rPr lang="en-US" b="0" dirty="0" smtClean="0"/>
              <a:t>assets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Result area, sub-sector, or </a:t>
            </a:r>
            <a:r>
              <a:rPr lang="en-US" b="1" dirty="0"/>
              <a:t>s</a:t>
            </a:r>
            <a:r>
              <a:rPr lang="en-US" b="1" dirty="0" smtClean="0"/>
              <a:t>ub-function</a:t>
            </a:r>
            <a:r>
              <a:rPr lang="en-US" b="0" dirty="0" smtClean="0"/>
              <a:t>: assess consistency with investment plan or strategic direction of spending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Level (central vs. district)</a:t>
            </a:r>
            <a:r>
              <a:rPr lang="en-US" b="0" dirty="0" smtClean="0"/>
              <a:t>: assess </a:t>
            </a:r>
            <a:r>
              <a:rPr lang="en-US" b="0" dirty="0" err="1" smtClean="0"/>
              <a:t>deconcentration</a:t>
            </a:r>
            <a:r>
              <a:rPr lang="en-US" b="0" dirty="0" smtClean="0"/>
              <a:t> of fiscal policy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Target population</a:t>
            </a:r>
            <a:r>
              <a:rPr lang="en-US" b="0" dirty="0" smtClean="0"/>
              <a:t>: calculate per capita expenditures for different socio-demographic groups (or benefit incidence analysis) to assess e.g. gender focus of expenditures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8113568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with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3470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2b: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Efficiency of PAE—provision of public G&amp;S</a:t>
            </a:r>
          </a:p>
          <a:p>
            <a:r>
              <a:rPr lang="en-US" sz="3200" dirty="0" smtClean="0"/>
              <a:t>   Effectiveness of PAE—impacts or returns</a:t>
            </a:r>
          </a:p>
        </p:txBody>
      </p:sp>
    </p:spTree>
    <p:extLst>
      <p:ext uri="{BB962C8B-B14F-4D97-AF65-F5344CB8AC3E}">
        <p14:creationId xmlns:p14="http://schemas.microsoft.com/office/powerpoint/2010/main" val="1068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65223"/>
            <a:ext cx="84582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providing extension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selected regions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Ghana,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0715"/>
            <a:ext cx="84582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dirty="0"/>
              <a:t>W</a:t>
            </a:r>
            <a:r>
              <a:rPr lang="en-US" sz="2400" b="0" dirty="0" smtClean="0"/>
              <a:t>ith data on output, e.g. number of farmers trained by extension, estimate </a:t>
            </a:r>
            <a:r>
              <a:rPr lang="en-US" sz="2400" dirty="0" smtClean="0"/>
              <a:t>unit cost of training one farmer</a:t>
            </a:r>
            <a:r>
              <a:rPr lang="en-US" sz="2400" b="0" dirty="0" smtClean="0"/>
              <a:t> for different locations.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1" y="2362200"/>
          <a:ext cx="8458199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599"/>
                <a:gridCol w="1473200"/>
                <a:gridCol w="1473200"/>
                <a:gridCol w="1473200"/>
              </a:tblGrid>
              <a:tr h="3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Brong-Ahafo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(GH¢)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Salaries and benefits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2,061,752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2,264,505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1,841,860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203,744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223,780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182,014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Overhead</a:t>
                      </a:r>
                      <a:r>
                        <a:rPr lang="en-US" sz="20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124,959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137,247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111,631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2,390,455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2,625,532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2,135,506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Achievements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home and farm visits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20,871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71,934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29,076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demonstrations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farmers trained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58,175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45,526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cost (GH¢ per farmer reached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19800" y="6400800"/>
            <a:ext cx="27813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Kolavalli et al. 2010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cost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65223"/>
            <a:ext cx="84582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providing extension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selected regions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Ghana,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en-US" sz="2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2362200"/>
          <a:ext cx="8458199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599"/>
                <a:gridCol w="1473200"/>
                <a:gridCol w="1473200"/>
                <a:gridCol w="1473200"/>
              </a:tblGrid>
              <a:tr h="3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Brong-Ahafo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(GH¢)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Salaries and benefits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2,061,752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2,264,505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1,841,860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203,744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223,780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182,014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Overhead</a:t>
                      </a:r>
                      <a:r>
                        <a:rPr lang="en-US" sz="20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124,959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137,247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111,631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2,390,455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2,625,532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2,135,506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Achievements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home and farm visits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20,871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71,934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29,076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demonstrations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farmers trained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58,175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45,526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cost (GH¢ per farmer reached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7400" y="6400800"/>
            <a:ext cx="29337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Kolavalli et al. 2010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006443" y="5497286"/>
            <a:ext cx="859971" cy="838200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359228" y="2667000"/>
            <a:ext cx="4060371" cy="3668486"/>
          </a:xfrm>
          <a:prstGeom prst="borderCallout1">
            <a:avLst>
              <a:gd name="adj1" fmla="val 54236"/>
              <a:gd name="adj2" fmla="val 99524"/>
              <a:gd name="adj3" fmla="val 77602"/>
              <a:gd name="adj4" fmla="val 188691"/>
            </a:avLst>
          </a:prstGeom>
          <a:solidFill>
            <a:srgbClr val="C0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of providing extension and reaching farmers is very high in the Western Region, Why?</a:t>
            </a:r>
          </a:p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extension agents in the Western Region (based on the district used) cover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relatively smaller area and so travel relatively shorter distances, they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fewer motorbikes and they reach much fewer farmers than in the other two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cost effectiveness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170715"/>
            <a:ext cx="84582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dirty="0"/>
              <a:t>W</a:t>
            </a:r>
            <a:r>
              <a:rPr lang="en-US" sz="2400" b="0" dirty="0" smtClean="0"/>
              <a:t>ith data on output, e.g. number of farmers trained by extension, estimate </a:t>
            </a:r>
            <a:r>
              <a:rPr lang="en-US" sz="2400" dirty="0" smtClean="0"/>
              <a:t>unit cost of training one farmer</a:t>
            </a:r>
            <a:r>
              <a:rPr lang="en-US" sz="2400" b="0" dirty="0" smtClean="0"/>
              <a:t> for different locations.</a:t>
            </a:r>
          </a:p>
        </p:txBody>
      </p:sp>
    </p:spTree>
    <p:extLst>
      <p:ext uri="{BB962C8B-B14F-4D97-AF65-F5344CB8AC3E}">
        <p14:creationId xmlns:p14="http://schemas.microsoft.com/office/powerpoint/2010/main" val="25476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tatement of PE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629" y="1244600"/>
            <a:ext cx="7886700" cy="530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Gov’t of Uganda, Poverty Eradication Action Plan, 2004</a:t>
            </a:r>
            <a:endParaRPr lang="en-US" sz="2400" b="1" dirty="0"/>
          </a:p>
          <a:p>
            <a:r>
              <a:rPr lang="en-US" sz="2400" dirty="0"/>
              <a:t>The demands for </a:t>
            </a:r>
            <a:r>
              <a:rPr lang="en-US" sz="2400" dirty="0" smtClean="0"/>
              <a:t>PE always outstrip </a:t>
            </a:r>
            <a:r>
              <a:rPr lang="en-US" sz="2400" dirty="0"/>
              <a:t>the resources </a:t>
            </a:r>
            <a:r>
              <a:rPr lang="en-US" sz="2400" dirty="0" smtClean="0"/>
              <a:t>… </a:t>
            </a:r>
            <a:r>
              <a:rPr lang="en-US" sz="2400" dirty="0"/>
              <a:t>available to </a:t>
            </a:r>
            <a:r>
              <a:rPr lang="en-US" sz="2400" dirty="0" smtClean="0"/>
              <a:t>fund them</a:t>
            </a:r>
            <a:r>
              <a:rPr lang="en-US" sz="2400" dirty="0"/>
              <a:t>. </a:t>
            </a:r>
            <a:r>
              <a:rPr lang="en-US" sz="2400" dirty="0" smtClean="0"/>
              <a:t>... </a:t>
            </a:r>
            <a:r>
              <a:rPr lang="en-US" sz="2400" dirty="0"/>
              <a:t>If </a:t>
            </a:r>
            <a:r>
              <a:rPr lang="en-US" sz="2400" dirty="0" smtClean="0"/>
              <a:t>PE </a:t>
            </a:r>
            <a:r>
              <a:rPr lang="en-US" sz="2400" dirty="0"/>
              <a:t>is to maximize its contribution to </a:t>
            </a:r>
            <a:r>
              <a:rPr lang="en-US" sz="2400" dirty="0" smtClean="0"/>
              <a:t>the PEAP</a:t>
            </a:r>
            <a:r>
              <a:rPr lang="en-US" sz="2400" dirty="0"/>
              <a:t>, </a:t>
            </a:r>
            <a:r>
              <a:rPr lang="en-US" sz="2400" dirty="0" smtClean="0"/>
              <a:t>… </a:t>
            </a:r>
            <a:r>
              <a:rPr lang="en-US" sz="2400" dirty="0"/>
              <a:t>three conditions </a:t>
            </a:r>
            <a:r>
              <a:rPr lang="en-US" sz="2400" dirty="0" smtClean="0"/>
              <a:t>…[be] met:</a:t>
            </a:r>
          </a:p>
          <a:p>
            <a:endParaRPr lang="en-US" sz="800" dirty="0"/>
          </a:p>
          <a:p>
            <a:pPr lvl="1">
              <a:spcBef>
                <a:spcPts val="600"/>
              </a:spcBef>
            </a:pPr>
            <a:r>
              <a:rPr lang="en-US" b="1" dirty="0"/>
              <a:t>Inter-sectoral budget allocations</a:t>
            </a:r>
            <a:r>
              <a:rPr lang="en-US" dirty="0"/>
              <a:t> be shifted in </a:t>
            </a:r>
            <a:r>
              <a:rPr lang="en-US" dirty="0" smtClean="0"/>
              <a:t>favor of </a:t>
            </a:r>
            <a:r>
              <a:rPr lang="en-US" dirty="0"/>
              <a:t>those sectors which can make the </a:t>
            </a:r>
            <a:r>
              <a:rPr lang="en-US" dirty="0" smtClean="0"/>
              <a:t>strongest contributions </a:t>
            </a:r>
            <a:r>
              <a:rPr lang="en-US" dirty="0"/>
              <a:t>to </a:t>
            </a:r>
            <a:r>
              <a:rPr lang="en-US" dirty="0" smtClean="0"/>
              <a:t>… </a:t>
            </a:r>
            <a:r>
              <a:rPr lang="en-US" dirty="0"/>
              <a:t>accelerating pro-poor growth, </a:t>
            </a:r>
            <a:r>
              <a:rPr lang="en-US" dirty="0" smtClean="0"/>
              <a:t>….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b="1" dirty="0"/>
              <a:t>Intra-sectoral budget allocation</a:t>
            </a:r>
            <a:r>
              <a:rPr lang="en-US" dirty="0"/>
              <a:t>s be shifted in </a:t>
            </a:r>
            <a:r>
              <a:rPr lang="en-US" dirty="0" smtClean="0"/>
              <a:t>favor of </a:t>
            </a:r>
            <a:r>
              <a:rPr lang="en-US" dirty="0"/>
              <a:t>projects and programs which most </a:t>
            </a:r>
            <a:r>
              <a:rPr lang="en-US" dirty="0" smtClean="0"/>
              <a:t>clearly contribute </a:t>
            </a:r>
            <a:r>
              <a:rPr lang="en-US" dirty="0"/>
              <a:t>to poverty eradication in a cost </a:t>
            </a:r>
            <a:r>
              <a:rPr lang="en-US" dirty="0" smtClean="0"/>
              <a:t>effective manner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Efficiency is improved in all areas of </a:t>
            </a:r>
            <a:r>
              <a:rPr lang="en-US" b="1" dirty="0" smtClean="0"/>
              <a:t>PE</a:t>
            </a:r>
            <a:r>
              <a:rPr lang="en-US" dirty="0" smtClean="0"/>
              <a:t>, </a:t>
            </a:r>
            <a:r>
              <a:rPr lang="en-US" dirty="0"/>
              <a:t>so that better value for </a:t>
            </a:r>
            <a:r>
              <a:rPr lang="en-US" dirty="0" smtClean="0"/>
              <a:t>money … </a:t>
            </a:r>
            <a:r>
              <a:rPr lang="en-US" dirty="0"/>
              <a:t>can be achieved with the </a:t>
            </a:r>
            <a:r>
              <a:rPr lang="en-US" dirty="0" smtClean="0"/>
              <a:t>scarce resources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Day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adley Hand ITC" panose="03070402050302030203" pitchFamily="66" charset="0"/>
              </a:rPr>
              <a:t>   Thank You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public spending in agriculture?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Rationale for PE in general derives from two main sources:</a:t>
            </a:r>
          </a:p>
          <a:p>
            <a:pPr lvl="1"/>
            <a:r>
              <a:rPr lang="en-US" b="1" dirty="0" smtClean="0"/>
              <a:t>Economic inefficiencies</a:t>
            </a:r>
            <a:r>
              <a:rPr lang="en-US" dirty="0" smtClean="0"/>
              <a:t> </a:t>
            </a:r>
            <a:r>
              <a:rPr lang="en-US" dirty="0"/>
              <a:t>because of market </a:t>
            </a:r>
            <a:r>
              <a:rPr lang="en-US" dirty="0" smtClean="0"/>
              <a:t>failures due to characteristics </a:t>
            </a:r>
            <a:r>
              <a:rPr lang="en-US" dirty="0"/>
              <a:t>of goods and services </a:t>
            </a:r>
            <a:r>
              <a:rPr lang="en-US" dirty="0" smtClean="0"/>
              <a:t>(G&amp;S) </a:t>
            </a:r>
            <a:r>
              <a:rPr lang="en-US" dirty="0"/>
              <a:t>and </a:t>
            </a:r>
            <a:r>
              <a:rPr lang="en-US" dirty="0" smtClean="0"/>
              <a:t>market participants that </a:t>
            </a:r>
            <a:r>
              <a:rPr lang="en-US" dirty="0"/>
              <a:t>create divergence between social and private net </a:t>
            </a:r>
            <a:r>
              <a:rPr lang="en-US" dirty="0" smtClean="0"/>
              <a:t>benefits (characteristics = public goods, externalities, information asymmetries, </a:t>
            </a:r>
            <a:r>
              <a:rPr lang="en-US" dirty="0"/>
              <a:t>imperfect </a:t>
            </a:r>
            <a:r>
              <a:rPr lang="en-US" dirty="0" smtClean="0"/>
              <a:t>markets)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I</a:t>
            </a:r>
            <a:r>
              <a:rPr lang="en-US" b="1" dirty="0" smtClean="0"/>
              <a:t>nequality</a:t>
            </a:r>
            <a:r>
              <a:rPr lang="en-US" dirty="0" smtClean="0"/>
              <a:t> </a:t>
            </a:r>
            <a:r>
              <a:rPr lang="en-US" dirty="0"/>
              <a:t>in the distribution of </a:t>
            </a:r>
            <a:r>
              <a:rPr lang="en-US" dirty="0" smtClean="0"/>
              <a:t>G&amp;S due to how resources were initially allocated. In agriculture, G&amp;S are typically biased </a:t>
            </a:r>
            <a:r>
              <a:rPr lang="en-US" dirty="0"/>
              <a:t>against </a:t>
            </a:r>
            <a:r>
              <a:rPr lang="en-US" dirty="0" smtClean="0"/>
              <a:t>majority </a:t>
            </a:r>
            <a:r>
              <a:rPr lang="en-US" dirty="0"/>
              <a:t>of people who live in rural areas and depend on agriculture for their </a:t>
            </a:r>
            <a:r>
              <a:rPr lang="en-US" dirty="0" smtClean="0"/>
              <a:t>livelihoods</a:t>
            </a:r>
          </a:p>
        </p:txBody>
      </p:sp>
    </p:spTree>
    <p:extLst>
      <p:ext uri="{BB962C8B-B14F-4D97-AF65-F5344CB8AC3E}">
        <p14:creationId xmlns:p14="http://schemas.microsoft.com/office/powerpoint/2010/main" val="2298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63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</a:t>
            </a:r>
            <a:r>
              <a:rPr lang="en-US" dirty="0"/>
              <a:t>good </a:t>
            </a:r>
            <a:r>
              <a:rPr lang="en-US" dirty="0" smtClean="0"/>
              <a:t>issues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on-rivalry (one’s consumption does not reduce amount others can consume) and non-excludability (no one can be excluded)</a:t>
            </a:r>
          </a:p>
          <a:p>
            <a:pPr lvl="1"/>
            <a:r>
              <a:rPr lang="en-US" dirty="0" smtClean="0"/>
              <a:t>Those G&amp;S underprovided by private agents (e.g. basic R&amp;D germ plasm, markets/favorable prices at harvest)</a:t>
            </a:r>
          </a:p>
          <a:p>
            <a:pPr lvl="1"/>
            <a:r>
              <a:rPr lang="en-US" dirty="0" smtClean="0"/>
              <a:t>Government can subsidize basic R&amp;D or invest in market infrastructure</a:t>
            </a:r>
          </a:p>
          <a:p>
            <a:r>
              <a:rPr lang="en-US" dirty="0" smtClean="0"/>
              <a:t>Externalities</a:t>
            </a:r>
          </a:p>
          <a:p>
            <a:pPr lvl="1"/>
            <a:r>
              <a:rPr lang="en-US" dirty="0" smtClean="0"/>
              <a:t>Producer does not bear full cost (e.g. pollution) or capture full benefits (e.g. pollination)</a:t>
            </a:r>
          </a:p>
          <a:p>
            <a:pPr lvl="1"/>
            <a:r>
              <a:rPr lang="en-US" dirty="0" smtClean="0"/>
              <a:t>More G&amp;S with negative externalities produced and less of those G&amp;S with positive externalities</a:t>
            </a:r>
          </a:p>
          <a:p>
            <a:pPr lvl="1"/>
            <a:r>
              <a:rPr lang="en-US" dirty="0" smtClean="0"/>
              <a:t>Gov’t can tax/regulate G&amp;S with negative externalities and subsidize </a:t>
            </a:r>
            <a:r>
              <a:rPr lang="en-US" dirty="0"/>
              <a:t>G&amp;S with </a:t>
            </a:r>
            <a:r>
              <a:rPr lang="en-US" dirty="0" smtClean="0"/>
              <a:t>positive externalities</a:t>
            </a:r>
          </a:p>
        </p:txBody>
      </p:sp>
    </p:spTree>
    <p:extLst>
      <p:ext uri="{BB962C8B-B14F-4D97-AF65-F5344CB8AC3E}">
        <p14:creationId xmlns:p14="http://schemas.microsoft.com/office/powerpoint/2010/main" val="507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</a:t>
            </a:r>
            <a:r>
              <a:rPr lang="en-US" dirty="0" smtClean="0"/>
              <a:t>rationale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63776"/>
          </a:xfrm>
        </p:spPr>
        <p:txBody>
          <a:bodyPr>
            <a:normAutofit/>
          </a:bodyPr>
          <a:lstStyle/>
          <a:p>
            <a:r>
              <a:rPr lang="en-US" dirty="0" smtClean="0"/>
              <a:t>Imperfect information/information asymmetries</a:t>
            </a:r>
          </a:p>
          <a:p>
            <a:pPr lvl="1"/>
            <a:r>
              <a:rPr lang="en-US" dirty="0" smtClean="0"/>
              <a:t>One party has more/better information than the other leading to inefficient production and transactions</a:t>
            </a:r>
          </a:p>
          <a:p>
            <a:pPr lvl="1"/>
            <a:r>
              <a:rPr lang="en-US" dirty="0" smtClean="0"/>
              <a:t>Weather risk: poor information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 smtClean="0"/>
              <a:t> uniform premium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unattractive to and excludes lower-risk farmers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more higher-risk farmers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moral hazard/undertake more-riskier activities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expensive premiums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vicious cycle</a:t>
            </a:r>
          </a:p>
          <a:p>
            <a:pPr lvl="1"/>
            <a:r>
              <a:rPr lang="en-US" dirty="0" smtClean="0"/>
              <a:t>Gov’t can invest in information that help private sector to better provide localized premiums</a:t>
            </a:r>
          </a:p>
          <a:p>
            <a:r>
              <a:rPr lang="en-US" dirty="0" smtClean="0"/>
              <a:t>Imperfect competition</a:t>
            </a:r>
          </a:p>
          <a:p>
            <a:pPr lvl="1"/>
            <a:r>
              <a:rPr lang="en-US" dirty="0" smtClean="0"/>
              <a:t>Monopoly/oligopoly due to large search/entry/exit costs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err="1" smtClean="0"/>
              <a:t>goernment</a:t>
            </a:r>
            <a:r>
              <a:rPr lang="en-US" dirty="0" smtClean="0"/>
              <a:t> intervention as above</a:t>
            </a:r>
          </a:p>
          <a:p>
            <a:r>
              <a:rPr lang="en-US" dirty="0" smtClean="0"/>
              <a:t>Others/emerging: </a:t>
            </a:r>
            <a:r>
              <a:rPr lang="en-US" sz="2400" dirty="0" smtClean="0"/>
              <a:t>gov’t is public good; climate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9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235"/>
            <a:ext cx="7886700" cy="54057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main concerns:</a:t>
            </a:r>
          </a:p>
          <a:p>
            <a:pPr lvl="1"/>
            <a:r>
              <a:rPr lang="en-US" b="1" dirty="0" smtClean="0"/>
              <a:t>Improve status</a:t>
            </a:r>
            <a:r>
              <a:rPr lang="en-US" dirty="0" smtClean="0"/>
              <a:t> </a:t>
            </a:r>
            <a:r>
              <a:rPr lang="en-US" dirty="0"/>
              <a:t>of people with low levels of welfare – </a:t>
            </a:r>
            <a:r>
              <a:rPr lang="en-US" dirty="0" smtClean="0"/>
              <a:t>as with objectives of reducing poverty, improving food security</a:t>
            </a:r>
          </a:p>
          <a:p>
            <a:pPr lvl="1"/>
            <a:r>
              <a:rPr lang="en-US" b="1" dirty="0" smtClean="0"/>
              <a:t>Narrow gap</a:t>
            </a:r>
            <a:r>
              <a:rPr lang="en-US" dirty="0" smtClean="0"/>
              <a:t> between those </a:t>
            </a:r>
            <a:r>
              <a:rPr lang="en-US" dirty="0"/>
              <a:t>with </a:t>
            </a:r>
            <a:r>
              <a:rPr lang="en-US" dirty="0" smtClean="0"/>
              <a:t>higher levels </a:t>
            </a:r>
            <a:r>
              <a:rPr lang="en-US" dirty="0"/>
              <a:t>of welfare and those with lower levels </a:t>
            </a:r>
            <a:r>
              <a:rPr lang="en-US" dirty="0" smtClean="0"/>
              <a:t>– objective of reducing inequality</a:t>
            </a:r>
          </a:p>
          <a:p>
            <a:r>
              <a:rPr lang="en-US" dirty="0" smtClean="0"/>
              <a:t>This is important for agriculture sector because:</a:t>
            </a:r>
          </a:p>
          <a:p>
            <a:pPr lvl="1"/>
            <a:r>
              <a:rPr lang="en-US" dirty="0"/>
              <a:t>Most of poor work in the sector </a:t>
            </a:r>
            <a:r>
              <a:rPr lang="en-US" dirty="0" smtClean="0"/>
              <a:t>and in </a:t>
            </a:r>
            <a:r>
              <a:rPr lang="en-US" dirty="0"/>
              <a:t>rural areas</a:t>
            </a:r>
          </a:p>
          <a:p>
            <a:pPr lvl="1"/>
            <a:r>
              <a:rPr lang="en-US" dirty="0" smtClean="0"/>
              <a:t>Employs </a:t>
            </a:r>
            <a:r>
              <a:rPr lang="en-US" dirty="0"/>
              <a:t>bulk of </a:t>
            </a:r>
            <a:r>
              <a:rPr lang="en-US" dirty="0" smtClean="0"/>
              <a:t>labor and </a:t>
            </a:r>
            <a:r>
              <a:rPr lang="en-US" dirty="0"/>
              <a:t>accounts for large share of GDP</a:t>
            </a:r>
          </a:p>
          <a:p>
            <a:pPr lvl="1"/>
            <a:r>
              <a:rPr lang="en-US" dirty="0"/>
              <a:t>Evidence that public agriculture investment (particularly in R&amp;D) has large poverty-reducing effects</a:t>
            </a:r>
          </a:p>
          <a:p>
            <a:r>
              <a:rPr lang="en-US" dirty="0" smtClean="0"/>
              <a:t>Government direct transfers </a:t>
            </a:r>
            <a:r>
              <a:rPr lang="en-US" dirty="0"/>
              <a:t>(cash, kind, </a:t>
            </a:r>
            <a:r>
              <a:rPr lang="en-US" dirty="0" smtClean="0"/>
              <a:t>subsidies) to </a:t>
            </a:r>
            <a:r>
              <a:rPr lang="en-US" dirty="0"/>
              <a:t>target households to protect their productive assets and subsidize </a:t>
            </a:r>
            <a:r>
              <a:rPr lang="en-US" dirty="0" smtClean="0"/>
              <a:t>their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Maputo Declaration &amp;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dirty="0" smtClean="0"/>
              <a:t>Bold move in Maputo Declaration—African governments’ commitment to spend 10</a:t>
            </a:r>
            <a:r>
              <a:rPr lang="en-US" dirty="0"/>
              <a:t>% of national expenditure on </a:t>
            </a:r>
            <a:r>
              <a:rPr lang="en-US" dirty="0" smtClean="0"/>
              <a:t>agriculture—is not surprising</a:t>
            </a:r>
          </a:p>
          <a:p>
            <a:endParaRPr lang="en-US" sz="1200" dirty="0"/>
          </a:p>
          <a:p>
            <a:r>
              <a:rPr lang="en-GB" dirty="0"/>
              <a:t>Key </a:t>
            </a:r>
            <a:r>
              <a:rPr lang="en-GB" dirty="0" smtClean="0"/>
              <a:t>issues (recall Ugandan PE allocation statement)</a:t>
            </a:r>
            <a:endParaRPr lang="en-GB" dirty="0"/>
          </a:p>
          <a:p>
            <a:pPr lvl="1"/>
            <a:r>
              <a:rPr lang="en-GB" dirty="0"/>
              <a:t>African leaders have also signed other charters: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2001 Abuja Declaration on health—15% of budget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2007 Year of Science &amp; Technology—1% GDP</a:t>
            </a:r>
          </a:p>
          <a:p>
            <a:pPr lvl="1"/>
            <a:r>
              <a:rPr lang="en-US" dirty="0"/>
              <a:t>Difficult to see how significant shifts in sectorial expenditures may be done to achieve </a:t>
            </a:r>
            <a:r>
              <a:rPr lang="en-US" dirty="0" smtClean="0"/>
              <a:t>CAADP 10</a:t>
            </a:r>
            <a:r>
              <a:rPr lang="en-US" dirty="0"/>
              <a:t>% </a:t>
            </a:r>
            <a:r>
              <a:rPr lang="en-US" dirty="0" smtClean="0"/>
              <a:t>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AKSS Conference PPT Template.potx" id="{5C9387D4-58EE-476A-9AC8-9C41371F1481}" vid="{EEE1BAFE-B7FE-4692-83D9-A547FC3BA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3500</Words>
  <Application>Microsoft Office PowerPoint</Application>
  <PresentationFormat>On-screen Show (4:3)</PresentationFormat>
  <Paragraphs>772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Bradley Hand ITC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Public Agriculture Expenditure (PAE) Analysis concepts, methods and tools, &amp; applications</vt:lpstr>
      <vt:lpstr>Outline</vt:lpstr>
      <vt:lpstr>Key concepts (1.5-2 hours)</vt:lpstr>
      <vt:lpstr>Statement of PE allocation</vt:lpstr>
      <vt:lpstr>Why public spending in agriculture?</vt:lpstr>
      <vt:lpstr>Efficiency rationale</vt:lpstr>
      <vt:lpstr>Efficiency rationale – cont’d</vt:lpstr>
      <vt:lpstr>Equity rationale</vt:lpstr>
      <vt:lpstr>Maputo Declaration &amp; key issues</vt:lpstr>
      <vt:lpstr>Key PE or fiscal policy questions</vt:lpstr>
      <vt:lpstr>Effect of PAE, conceptual framework</vt:lpstr>
      <vt:lpstr>Conceptual framework – cont’d</vt:lpstr>
      <vt:lpstr>Behavior of decision makers</vt:lpstr>
      <vt:lpstr>Endogeneity &amp; confoundedness</vt:lpstr>
      <vt:lpstr>Data needs, methods, and tools (6-7 hours)</vt:lpstr>
      <vt:lpstr>Data needed to estimate effects</vt:lpstr>
      <vt:lpstr>PowerPoint Presentation</vt:lpstr>
      <vt:lpstr>PAE accounting issues: case of Ghana</vt:lpstr>
      <vt:lpstr>PAE accounting issues: case of Ghana</vt:lpstr>
      <vt:lpstr>PAE accounting issues: case of Ghana cont’d</vt:lpstr>
      <vt:lpstr>Definition of agriculture and PAE</vt:lpstr>
      <vt:lpstr>Multifunctional expenditures</vt:lpstr>
      <vt:lpstr>Addressing multifunctional issues</vt:lpstr>
      <vt:lpstr>Government and public corporations</vt:lpstr>
      <vt:lpstr>Raw disaggregated historical data</vt:lpstr>
      <vt:lpstr>PowerPoint Presentation</vt:lpstr>
      <vt:lpstr>Sample national and cross-country </vt:lpstr>
      <vt:lpstr>Kenyan example of a good publicly available data system</vt:lpstr>
      <vt:lpstr>Kenyan example–cont’d</vt:lpstr>
      <vt:lpstr>ReSAKSS: data on PAE in Africa from 1980 …</vt:lpstr>
      <vt:lpstr>SPEED: data on PAE and 8 other sectors in the world (145 countries) from 1980 …</vt:lpstr>
      <vt:lpstr>PowerPoint Presentation</vt:lpstr>
      <vt:lpstr>PowerPoint Presentation</vt:lpstr>
      <vt:lpstr>Terminology</vt:lpstr>
      <vt:lpstr>Performance against targets</vt:lpstr>
      <vt:lpstr>Consistency with policies</vt:lpstr>
      <vt:lpstr>PowerPoint Presentation</vt:lpstr>
      <vt:lpstr>Analysis of cost effectiveness</vt:lpstr>
      <vt:lpstr>Analysis of cost effectiveness</vt:lpstr>
      <vt:lpstr>End of Day 1</vt:lpstr>
    </vt:vector>
  </TitlesOfParts>
  <Company>IFPRI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Yifei (IFPRI)</dc:creator>
  <cp:lastModifiedBy>SBENIN</cp:lastModifiedBy>
  <cp:revision>304</cp:revision>
  <dcterms:created xsi:type="dcterms:W3CDTF">2014-10-07T09:49:14Z</dcterms:created>
  <dcterms:modified xsi:type="dcterms:W3CDTF">2016-04-19T08:45:03Z</dcterms:modified>
</cp:coreProperties>
</file>