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sldIdLst>
    <p:sldId id="258" r:id="rId4"/>
    <p:sldId id="259" r:id="rId5"/>
    <p:sldId id="260" r:id="rId6"/>
    <p:sldId id="257" r:id="rId7"/>
    <p:sldId id="271" r:id="rId8"/>
    <p:sldId id="272" r:id="rId9"/>
    <p:sldId id="273" r:id="rId10"/>
    <p:sldId id="274" r:id="rId11"/>
    <p:sldId id="275" r:id="rId12"/>
    <p:sldId id="276" r:id="rId13"/>
    <p:sldId id="277" r:id="rId14"/>
    <p:sldId id="279" r:id="rId15"/>
    <p:sldId id="261" r:id="rId16"/>
    <p:sldId id="262" r:id="rId17"/>
    <p:sldId id="263" r:id="rId18"/>
    <p:sldId id="264" r:id="rId19"/>
    <p:sldId id="278" r:id="rId20"/>
    <p:sldId id="265" r:id="rId21"/>
    <p:sldId id="284" r:id="rId22"/>
    <p:sldId id="266" r:id="rId23"/>
    <p:sldId id="267" r:id="rId24"/>
    <p:sldId id="268" r:id="rId25"/>
    <p:sldId id="269" r:id="rId26"/>
    <p:sldId id="270" r:id="rId27"/>
    <p:sldId id="280" r:id="rId28"/>
    <p:sldId id="283" r:id="rId29"/>
    <p:sldId id="285"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8"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167855E-33FA-4F65-BE48-47C25111A5FF}" type="datetimeFigureOut">
              <a:rPr lang="en-US" smtClean="0"/>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802E0E-14F9-4DF0-801F-5CA94BFBB3CD}" type="slidenum">
              <a:rPr lang="en-US" smtClean="0"/>
              <a:t>‹N°›</a:t>
            </a:fld>
            <a:endParaRPr lang="en-US"/>
          </a:p>
        </p:txBody>
      </p:sp>
    </p:spTree>
    <p:extLst>
      <p:ext uri="{BB962C8B-B14F-4D97-AF65-F5344CB8AC3E}">
        <p14:creationId xmlns:p14="http://schemas.microsoft.com/office/powerpoint/2010/main" val="256178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7855E-33FA-4F65-BE48-47C25111A5FF}" type="datetimeFigureOut">
              <a:rPr lang="en-US" smtClean="0"/>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802E0E-14F9-4DF0-801F-5CA94BFBB3CD}" type="slidenum">
              <a:rPr lang="en-US" smtClean="0"/>
              <a:t>‹N°›</a:t>
            </a:fld>
            <a:endParaRPr lang="en-US"/>
          </a:p>
        </p:txBody>
      </p:sp>
    </p:spTree>
    <p:extLst>
      <p:ext uri="{BB962C8B-B14F-4D97-AF65-F5344CB8AC3E}">
        <p14:creationId xmlns:p14="http://schemas.microsoft.com/office/powerpoint/2010/main" val="1694930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7855E-33FA-4F65-BE48-47C25111A5FF}" type="datetimeFigureOut">
              <a:rPr lang="en-US" smtClean="0"/>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802E0E-14F9-4DF0-801F-5CA94BFBB3CD}" type="slidenum">
              <a:rPr lang="en-US" smtClean="0"/>
              <a:t>‹N°›</a:t>
            </a:fld>
            <a:endParaRPr lang="en-US"/>
          </a:p>
        </p:txBody>
      </p:sp>
    </p:spTree>
    <p:extLst>
      <p:ext uri="{BB962C8B-B14F-4D97-AF65-F5344CB8AC3E}">
        <p14:creationId xmlns:p14="http://schemas.microsoft.com/office/powerpoint/2010/main" val="32216438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598794E-ABFC-432F-9A27-17C1C17BFD8C}" type="datetimeFigureOut">
              <a:rPr lang="en-US" altLang="zh-CN"/>
              <a:pPr>
                <a:defRPr/>
              </a:pPr>
              <a:t>10/13/2016</a:t>
            </a:fld>
            <a:endParaRPr lang="en-US" altLang="zh-CN"/>
          </a:p>
        </p:txBody>
      </p:sp>
      <p:sp>
        <p:nvSpPr>
          <p:cNvPr id="5" name="Footer Placeholder 4"/>
          <p:cNvSpPr>
            <a:spLocks noGrp="1"/>
          </p:cNvSpPr>
          <p:nvPr>
            <p:ph type="ftr" sz="quarter" idx="11"/>
          </p:nvPr>
        </p:nvSpPr>
        <p:spPr/>
        <p:txBody>
          <a:bodyPr/>
          <a:lstStyle>
            <a:lvl1pPr>
              <a:defRPr/>
            </a:lvl1pPr>
          </a:lstStyle>
          <a:p>
            <a:pPr>
              <a:defRPr/>
            </a:pPr>
            <a:endParaRPr lang="en-US" altLang="zh-CN"/>
          </a:p>
        </p:txBody>
      </p:sp>
      <p:sp>
        <p:nvSpPr>
          <p:cNvPr id="6" name="Slide Number Placeholder 5"/>
          <p:cNvSpPr>
            <a:spLocks noGrp="1"/>
          </p:cNvSpPr>
          <p:nvPr>
            <p:ph type="sldNum" sz="quarter" idx="12"/>
          </p:nvPr>
        </p:nvSpPr>
        <p:spPr/>
        <p:txBody>
          <a:bodyPr/>
          <a:lstStyle>
            <a:lvl1pPr>
              <a:defRPr/>
            </a:lvl1pPr>
          </a:lstStyle>
          <a:p>
            <a:pPr>
              <a:defRPr/>
            </a:pPr>
            <a:fld id="{F83DA695-70E3-45D5-9575-50A6A94674B2}" type="slidenum">
              <a:rPr lang="en-US" altLang="zh-CN"/>
              <a:pPr>
                <a:defRPr/>
              </a:pPr>
              <a:t>‹N°›</a:t>
            </a:fld>
            <a:endParaRPr lang="en-US" altLang="zh-CN"/>
          </a:p>
        </p:txBody>
      </p:sp>
    </p:spTree>
    <p:extLst>
      <p:ext uri="{BB962C8B-B14F-4D97-AF65-F5344CB8AC3E}">
        <p14:creationId xmlns:p14="http://schemas.microsoft.com/office/powerpoint/2010/main" val="3915451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8AA9DF9-2A55-4FB6-BC8E-955215913598}" type="datetimeFigureOut">
              <a:rPr lang="en-US" altLang="zh-CN"/>
              <a:pPr>
                <a:defRPr/>
              </a:pPr>
              <a:t>10/13/2016</a:t>
            </a:fld>
            <a:endParaRPr lang="en-US" altLang="zh-CN"/>
          </a:p>
        </p:txBody>
      </p:sp>
      <p:sp>
        <p:nvSpPr>
          <p:cNvPr id="5" name="Footer Placeholder 4"/>
          <p:cNvSpPr>
            <a:spLocks noGrp="1"/>
          </p:cNvSpPr>
          <p:nvPr>
            <p:ph type="ftr" sz="quarter" idx="11"/>
          </p:nvPr>
        </p:nvSpPr>
        <p:spPr/>
        <p:txBody>
          <a:bodyPr/>
          <a:lstStyle>
            <a:lvl1pPr>
              <a:defRPr/>
            </a:lvl1pPr>
          </a:lstStyle>
          <a:p>
            <a:pPr>
              <a:defRPr/>
            </a:pPr>
            <a:endParaRPr lang="en-US" altLang="zh-CN"/>
          </a:p>
        </p:txBody>
      </p:sp>
      <p:sp>
        <p:nvSpPr>
          <p:cNvPr id="6" name="Slide Number Placeholder 5"/>
          <p:cNvSpPr>
            <a:spLocks noGrp="1"/>
          </p:cNvSpPr>
          <p:nvPr>
            <p:ph type="sldNum" sz="quarter" idx="12"/>
          </p:nvPr>
        </p:nvSpPr>
        <p:spPr/>
        <p:txBody>
          <a:bodyPr/>
          <a:lstStyle>
            <a:lvl1pPr>
              <a:defRPr/>
            </a:lvl1pPr>
          </a:lstStyle>
          <a:p>
            <a:pPr>
              <a:defRPr/>
            </a:pPr>
            <a:fld id="{0C780C51-4B39-46A9-AFFC-5E2185AB9B54}" type="slidenum">
              <a:rPr lang="en-US" altLang="zh-CN"/>
              <a:pPr>
                <a:defRPr/>
              </a:pPr>
              <a:t>‹N°›</a:t>
            </a:fld>
            <a:endParaRPr lang="en-US" altLang="zh-CN"/>
          </a:p>
        </p:txBody>
      </p:sp>
    </p:spTree>
    <p:extLst>
      <p:ext uri="{BB962C8B-B14F-4D97-AF65-F5344CB8AC3E}">
        <p14:creationId xmlns:p14="http://schemas.microsoft.com/office/powerpoint/2010/main" val="22610834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DB24E35-0CD0-4109-A2DA-1D4873D13DA5}" type="datetimeFigureOut">
              <a:rPr lang="en-US" altLang="zh-CN"/>
              <a:pPr>
                <a:defRPr/>
              </a:pPr>
              <a:t>10/13/2016</a:t>
            </a:fld>
            <a:endParaRPr lang="en-US" altLang="zh-CN"/>
          </a:p>
        </p:txBody>
      </p:sp>
      <p:sp>
        <p:nvSpPr>
          <p:cNvPr id="5" name="Footer Placeholder 4"/>
          <p:cNvSpPr>
            <a:spLocks noGrp="1"/>
          </p:cNvSpPr>
          <p:nvPr>
            <p:ph type="ftr" sz="quarter" idx="11"/>
          </p:nvPr>
        </p:nvSpPr>
        <p:spPr/>
        <p:txBody>
          <a:bodyPr/>
          <a:lstStyle>
            <a:lvl1pPr>
              <a:defRPr/>
            </a:lvl1pPr>
          </a:lstStyle>
          <a:p>
            <a:pPr>
              <a:defRPr/>
            </a:pPr>
            <a:endParaRPr lang="en-US" altLang="zh-CN"/>
          </a:p>
        </p:txBody>
      </p:sp>
      <p:sp>
        <p:nvSpPr>
          <p:cNvPr id="6" name="Slide Number Placeholder 5"/>
          <p:cNvSpPr>
            <a:spLocks noGrp="1"/>
          </p:cNvSpPr>
          <p:nvPr>
            <p:ph type="sldNum" sz="quarter" idx="12"/>
          </p:nvPr>
        </p:nvSpPr>
        <p:spPr/>
        <p:txBody>
          <a:bodyPr/>
          <a:lstStyle>
            <a:lvl1pPr>
              <a:defRPr/>
            </a:lvl1pPr>
          </a:lstStyle>
          <a:p>
            <a:pPr>
              <a:defRPr/>
            </a:pPr>
            <a:fld id="{888E5C13-BEDA-484C-BBA2-7D6E6C6367AD}" type="slidenum">
              <a:rPr lang="en-US" altLang="zh-CN"/>
              <a:pPr>
                <a:defRPr/>
              </a:pPr>
              <a:t>‹N°›</a:t>
            </a:fld>
            <a:endParaRPr lang="en-US" altLang="zh-CN"/>
          </a:p>
        </p:txBody>
      </p:sp>
    </p:spTree>
    <p:extLst>
      <p:ext uri="{BB962C8B-B14F-4D97-AF65-F5344CB8AC3E}">
        <p14:creationId xmlns:p14="http://schemas.microsoft.com/office/powerpoint/2010/main" val="15019631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639236B-D340-4EFE-903D-B8F87A8C1A8E}" type="datetimeFigureOut">
              <a:rPr lang="en-US" altLang="zh-CN"/>
              <a:pPr>
                <a:defRPr/>
              </a:pPr>
              <a:t>10/13/2016</a:t>
            </a:fld>
            <a:endParaRPr lang="en-US" altLang="zh-CN"/>
          </a:p>
        </p:txBody>
      </p:sp>
      <p:sp>
        <p:nvSpPr>
          <p:cNvPr id="6" name="Footer Placeholder 4"/>
          <p:cNvSpPr>
            <a:spLocks noGrp="1"/>
          </p:cNvSpPr>
          <p:nvPr>
            <p:ph type="ftr" sz="quarter" idx="11"/>
          </p:nvPr>
        </p:nvSpPr>
        <p:spPr/>
        <p:txBody>
          <a:bodyPr/>
          <a:lstStyle>
            <a:lvl1pPr>
              <a:defRPr/>
            </a:lvl1pPr>
          </a:lstStyle>
          <a:p>
            <a:pPr>
              <a:defRPr/>
            </a:pPr>
            <a:endParaRPr lang="en-US" altLang="zh-CN"/>
          </a:p>
        </p:txBody>
      </p:sp>
      <p:sp>
        <p:nvSpPr>
          <p:cNvPr id="7" name="Slide Number Placeholder 5"/>
          <p:cNvSpPr>
            <a:spLocks noGrp="1"/>
          </p:cNvSpPr>
          <p:nvPr>
            <p:ph type="sldNum" sz="quarter" idx="12"/>
          </p:nvPr>
        </p:nvSpPr>
        <p:spPr/>
        <p:txBody>
          <a:bodyPr/>
          <a:lstStyle>
            <a:lvl1pPr>
              <a:defRPr/>
            </a:lvl1pPr>
          </a:lstStyle>
          <a:p>
            <a:pPr>
              <a:defRPr/>
            </a:pPr>
            <a:fld id="{494EE764-A98E-48C5-955F-E58D5489D72D}" type="slidenum">
              <a:rPr lang="en-US" altLang="zh-CN"/>
              <a:pPr>
                <a:defRPr/>
              </a:pPr>
              <a:t>‹N°›</a:t>
            </a:fld>
            <a:endParaRPr lang="en-US" altLang="zh-CN"/>
          </a:p>
        </p:txBody>
      </p:sp>
    </p:spTree>
    <p:extLst>
      <p:ext uri="{BB962C8B-B14F-4D97-AF65-F5344CB8AC3E}">
        <p14:creationId xmlns:p14="http://schemas.microsoft.com/office/powerpoint/2010/main" val="15971794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FF24F4D-BF1D-4A28-9D86-6C3E4081F99C}" type="datetimeFigureOut">
              <a:rPr lang="en-US" altLang="zh-CN"/>
              <a:pPr>
                <a:defRPr/>
              </a:pPr>
              <a:t>10/13/2016</a:t>
            </a:fld>
            <a:endParaRPr lang="en-US" altLang="zh-CN"/>
          </a:p>
        </p:txBody>
      </p:sp>
      <p:sp>
        <p:nvSpPr>
          <p:cNvPr id="8" name="Footer Placeholder 4"/>
          <p:cNvSpPr>
            <a:spLocks noGrp="1"/>
          </p:cNvSpPr>
          <p:nvPr>
            <p:ph type="ftr" sz="quarter" idx="11"/>
          </p:nvPr>
        </p:nvSpPr>
        <p:spPr/>
        <p:txBody>
          <a:bodyPr/>
          <a:lstStyle>
            <a:lvl1pPr>
              <a:defRPr/>
            </a:lvl1pPr>
          </a:lstStyle>
          <a:p>
            <a:pPr>
              <a:defRPr/>
            </a:pPr>
            <a:endParaRPr lang="en-US" altLang="zh-CN"/>
          </a:p>
        </p:txBody>
      </p:sp>
      <p:sp>
        <p:nvSpPr>
          <p:cNvPr id="9" name="Slide Number Placeholder 5"/>
          <p:cNvSpPr>
            <a:spLocks noGrp="1"/>
          </p:cNvSpPr>
          <p:nvPr>
            <p:ph type="sldNum" sz="quarter" idx="12"/>
          </p:nvPr>
        </p:nvSpPr>
        <p:spPr/>
        <p:txBody>
          <a:bodyPr/>
          <a:lstStyle>
            <a:lvl1pPr>
              <a:defRPr/>
            </a:lvl1pPr>
          </a:lstStyle>
          <a:p>
            <a:pPr>
              <a:defRPr/>
            </a:pPr>
            <a:fld id="{B6A409E2-8B78-4911-85F7-DD913CCC1026}" type="slidenum">
              <a:rPr lang="en-US" altLang="zh-CN"/>
              <a:pPr>
                <a:defRPr/>
              </a:pPr>
              <a:t>‹N°›</a:t>
            </a:fld>
            <a:endParaRPr lang="en-US" altLang="zh-CN"/>
          </a:p>
        </p:txBody>
      </p:sp>
    </p:spTree>
    <p:extLst>
      <p:ext uri="{BB962C8B-B14F-4D97-AF65-F5344CB8AC3E}">
        <p14:creationId xmlns:p14="http://schemas.microsoft.com/office/powerpoint/2010/main" val="42229369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284EC4C-7AF5-47F3-AC6D-D9C99E02E913}" type="datetimeFigureOut">
              <a:rPr lang="en-US" altLang="zh-CN"/>
              <a:pPr>
                <a:defRPr/>
              </a:pPr>
              <a:t>10/13/2016</a:t>
            </a:fld>
            <a:endParaRPr lang="en-US" altLang="zh-CN"/>
          </a:p>
        </p:txBody>
      </p:sp>
      <p:sp>
        <p:nvSpPr>
          <p:cNvPr id="4" name="Footer Placeholder 4"/>
          <p:cNvSpPr>
            <a:spLocks noGrp="1"/>
          </p:cNvSpPr>
          <p:nvPr>
            <p:ph type="ftr" sz="quarter" idx="11"/>
          </p:nvPr>
        </p:nvSpPr>
        <p:spPr/>
        <p:txBody>
          <a:bodyPr/>
          <a:lstStyle>
            <a:lvl1pPr>
              <a:defRPr/>
            </a:lvl1pPr>
          </a:lstStyle>
          <a:p>
            <a:pPr>
              <a:defRPr/>
            </a:pPr>
            <a:endParaRPr lang="en-US" altLang="zh-CN"/>
          </a:p>
        </p:txBody>
      </p:sp>
      <p:sp>
        <p:nvSpPr>
          <p:cNvPr id="5" name="Slide Number Placeholder 5"/>
          <p:cNvSpPr>
            <a:spLocks noGrp="1"/>
          </p:cNvSpPr>
          <p:nvPr>
            <p:ph type="sldNum" sz="quarter" idx="12"/>
          </p:nvPr>
        </p:nvSpPr>
        <p:spPr/>
        <p:txBody>
          <a:bodyPr/>
          <a:lstStyle>
            <a:lvl1pPr>
              <a:defRPr/>
            </a:lvl1pPr>
          </a:lstStyle>
          <a:p>
            <a:pPr>
              <a:defRPr/>
            </a:pPr>
            <a:fld id="{B0FA61ED-4709-45CA-8645-B0FB3E2423C1}" type="slidenum">
              <a:rPr lang="en-US" altLang="zh-CN"/>
              <a:pPr>
                <a:defRPr/>
              </a:pPr>
              <a:t>‹N°›</a:t>
            </a:fld>
            <a:endParaRPr lang="en-US" altLang="zh-CN"/>
          </a:p>
        </p:txBody>
      </p:sp>
    </p:spTree>
    <p:extLst>
      <p:ext uri="{BB962C8B-B14F-4D97-AF65-F5344CB8AC3E}">
        <p14:creationId xmlns:p14="http://schemas.microsoft.com/office/powerpoint/2010/main" val="35802929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AE48553-A93E-417C-B73F-17AE47BFBCBB}" type="datetimeFigureOut">
              <a:rPr lang="en-US" altLang="zh-CN"/>
              <a:pPr>
                <a:defRPr/>
              </a:pPr>
              <a:t>10/13/2016</a:t>
            </a:fld>
            <a:endParaRPr lang="en-US" altLang="zh-CN"/>
          </a:p>
        </p:txBody>
      </p:sp>
      <p:sp>
        <p:nvSpPr>
          <p:cNvPr id="3" name="Footer Placeholder 4"/>
          <p:cNvSpPr>
            <a:spLocks noGrp="1"/>
          </p:cNvSpPr>
          <p:nvPr>
            <p:ph type="ftr" sz="quarter" idx="11"/>
          </p:nvPr>
        </p:nvSpPr>
        <p:spPr/>
        <p:txBody>
          <a:bodyPr/>
          <a:lstStyle>
            <a:lvl1pPr>
              <a:defRPr/>
            </a:lvl1pPr>
          </a:lstStyle>
          <a:p>
            <a:pPr>
              <a:defRPr/>
            </a:pPr>
            <a:endParaRPr lang="en-US" altLang="zh-CN"/>
          </a:p>
        </p:txBody>
      </p:sp>
      <p:sp>
        <p:nvSpPr>
          <p:cNvPr id="4" name="Slide Number Placeholder 5"/>
          <p:cNvSpPr>
            <a:spLocks noGrp="1"/>
          </p:cNvSpPr>
          <p:nvPr>
            <p:ph type="sldNum" sz="quarter" idx="12"/>
          </p:nvPr>
        </p:nvSpPr>
        <p:spPr/>
        <p:txBody>
          <a:bodyPr/>
          <a:lstStyle>
            <a:lvl1pPr>
              <a:defRPr/>
            </a:lvl1pPr>
          </a:lstStyle>
          <a:p>
            <a:pPr>
              <a:defRPr/>
            </a:pPr>
            <a:fld id="{0CC14C86-5CCE-418D-882C-5B2C9B3CC11A}" type="slidenum">
              <a:rPr lang="en-US" altLang="zh-CN"/>
              <a:pPr>
                <a:defRPr/>
              </a:pPr>
              <a:t>‹N°›</a:t>
            </a:fld>
            <a:endParaRPr lang="en-US" altLang="zh-CN"/>
          </a:p>
        </p:txBody>
      </p:sp>
    </p:spTree>
    <p:extLst>
      <p:ext uri="{BB962C8B-B14F-4D97-AF65-F5344CB8AC3E}">
        <p14:creationId xmlns:p14="http://schemas.microsoft.com/office/powerpoint/2010/main" val="42692981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44AEC26-75AE-4374-9A85-DDAF56AC0C02}" type="datetimeFigureOut">
              <a:rPr lang="en-US" altLang="zh-CN"/>
              <a:pPr>
                <a:defRPr/>
              </a:pPr>
              <a:t>10/13/2016</a:t>
            </a:fld>
            <a:endParaRPr lang="en-US" altLang="zh-CN"/>
          </a:p>
        </p:txBody>
      </p:sp>
      <p:sp>
        <p:nvSpPr>
          <p:cNvPr id="6" name="Footer Placeholder 4"/>
          <p:cNvSpPr>
            <a:spLocks noGrp="1"/>
          </p:cNvSpPr>
          <p:nvPr>
            <p:ph type="ftr" sz="quarter" idx="11"/>
          </p:nvPr>
        </p:nvSpPr>
        <p:spPr/>
        <p:txBody>
          <a:bodyPr/>
          <a:lstStyle>
            <a:lvl1pPr>
              <a:defRPr/>
            </a:lvl1pPr>
          </a:lstStyle>
          <a:p>
            <a:pPr>
              <a:defRPr/>
            </a:pPr>
            <a:endParaRPr lang="en-US" altLang="zh-CN"/>
          </a:p>
        </p:txBody>
      </p:sp>
      <p:sp>
        <p:nvSpPr>
          <p:cNvPr id="7" name="Slide Number Placeholder 5"/>
          <p:cNvSpPr>
            <a:spLocks noGrp="1"/>
          </p:cNvSpPr>
          <p:nvPr>
            <p:ph type="sldNum" sz="quarter" idx="12"/>
          </p:nvPr>
        </p:nvSpPr>
        <p:spPr/>
        <p:txBody>
          <a:bodyPr/>
          <a:lstStyle>
            <a:lvl1pPr>
              <a:defRPr/>
            </a:lvl1pPr>
          </a:lstStyle>
          <a:p>
            <a:pPr>
              <a:defRPr/>
            </a:pPr>
            <a:fld id="{F0E51D38-EDFC-4231-839C-009EEE0D58AD}" type="slidenum">
              <a:rPr lang="en-US" altLang="zh-CN"/>
              <a:pPr>
                <a:defRPr/>
              </a:pPr>
              <a:t>‹N°›</a:t>
            </a:fld>
            <a:endParaRPr lang="en-US" altLang="zh-CN"/>
          </a:p>
        </p:txBody>
      </p:sp>
    </p:spTree>
    <p:extLst>
      <p:ext uri="{BB962C8B-B14F-4D97-AF65-F5344CB8AC3E}">
        <p14:creationId xmlns:p14="http://schemas.microsoft.com/office/powerpoint/2010/main" val="120178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167855E-33FA-4F65-BE48-47C25111A5FF}" type="datetimeFigureOut">
              <a:rPr lang="en-US" smtClean="0"/>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802E0E-14F9-4DF0-801F-5CA94BFBB3CD}" type="slidenum">
              <a:rPr lang="en-US" smtClean="0"/>
              <a:t>‹N°›</a:t>
            </a:fld>
            <a:endParaRPr lang="en-US"/>
          </a:p>
        </p:txBody>
      </p:sp>
    </p:spTree>
    <p:extLst>
      <p:ext uri="{BB962C8B-B14F-4D97-AF65-F5344CB8AC3E}">
        <p14:creationId xmlns:p14="http://schemas.microsoft.com/office/powerpoint/2010/main" val="187977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1036C13-75A9-44CB-A8B6-241E6DF15A08}" type="datetimeFigureOut">
              <a:rPr lang="en-US" altLang="zh-CN"/>
              <a:pPr>
                <a:defRPr/>
              </a:pPr>
              <a:t>10/13/2016</a:t>
            </a:fld>
            <a:endParaRPr lang="en-US" altLang="zh-CN"/>
          </a:p>
        </p:txBody>
      </p:sp>
      <p:sp>
        <p:nvSpPr>
          <p:cNvPr id="6" name="Footer Placeholder 4"/>
          <p:cNvSpPr>
            <a:spLocks noGrp="1"/>
          </p:cNvSpPr>
          <p:nvPr>
            <p:ph type="ftr" sz="quarter" idx="11"/>
          </p:nvPr>
        </p:nvSpPr>
        <p:spPr/>
        <p:txBody>
          <a:bodyPr/>
          <a:lstStyle>
            <a:lvl1pPr>
              <a:defRPr/>
            </a:lvl1pPr>
          </a:lstStyle>
          <a:p>
            <a:pPr>
              <a:defRPr/>
            </a:pPr>
            <a:endParaRPr lang="en-US" altLang="zh-CN"/>
          </a:p>
        </p:txBody>
      </p:sp>
      <p:sp>
        <p:nvSpPr>
          <p:cNvPr id="7" name="Slide Number Placeholder 5"/>
          <p:cNvSpPr>
            <a:spLocks noGrp="1"/>
          </p:cNvSpPr>
          <p:nvPr>
            <p:ph type="sldNum" sz="quarter" idx="12"/>
          </p:nvPr>
        </p:nvSpPr>
        <p:spPr/>
        <p:txBody>
          <a:bodyPr/>
          <a:lstStyle>
            <a:lvl1pPr>
              <a:defRPr/>
            </a:lvl1pPr>
          </a:lstStyle>
          <a:p>
            <a:pPr>
              <a:defRPr/>
            </a:pPr>
            <a:fld id="{2058114D-0AA7-41DD-BF8D-C528043A6BC4}" type="slidenum">
              <a:rPr lang="en-US" altLang="zh-CN"/>
              <a:pPr>
                <a:defRPr/>
              </a:pPr>
              <a:t>‹N°›</a:t>
            </a:fld>
            <a:endParaRPr lang="en-US" altLang="zh-CN"/>
          </a:p>
        </p:txBody>
      </p:sp>
    </p:spTree>
    <p:extLst>
      <p:ext uri="{BB962C8B-B14F-4D97-AF65-F5344CB8AC3E}">
        <p14:creationId xmlns:p14="http://schemas.microsoft.com/office/powerpoint/2010/main" val="30177510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4B24327-777F-499C-B8A9-6A65DA318E25}" type="datetimeFigureOut">
              <a:rPr lang="en-US" altLang="zh-CN"/>
              <a:pPr>
                <a:defRPr/>
              </a:pPr>
              <a:t>10/13/2016</a:t>
            </a:fld>
            <a:endParaRPr lang="en-US" altLang="zh-CN"/>
          </a:p>
        </p:txBody>
      </p:sp>
      <p:sp>
        <p:nvSpPr>
          <p:cNvPr id="5" name="Footer Placeholder 4"/>
          <p:cNvSpPr>
            <a:spLocks noGrp="1"/>
          </p:cNvSpPr>
          <p:nvPr>
            <p:ph type="ftr" sz="quarter" idx="11"/>
          </p:nvPr>
        </p:nvSpPr>
        <p:spPr/>
        <p:txBody>
          <a:bodyPr/>
          <a:lstStyle>
            <a:lvl1pPr>
              <a:defRPr/>
            </a:lvl1pPr>
          </a:lstStyle>
          <a:p>
            <a:pPr>
              <a:defRPr/>
            </a:pPr>
            <a:endParaRPr lang="en-US" altLang="zh-CN"/>
          </a:p>
        </p:txBody>
      </p:sp>
      <p:sp>
        <p:nvSpPr>
          <p:cNvPr id="6" name="Slide Number Placeholder 5"/>
          <p:cNvSpPr>
            <a:spLocks noGrp="1"/>
          </p:cNvSpPr>
          <p:nvPr>
            <p:ph type="sldNum" sz="quarter" idx="12"/>
          </p:nvPr>
        </p:nvSpPr>
        <p:spPr/>
        <p:txBody>
          <a:bodyPr/>
          <a:lstStyle>
            <a:lvl1pPr>
              <a:defRPr/>
            </a:lvl1pPr>
          </a:lstStyle>
          <a:p>
            <a:pPr>
              <a:defRPr/>
            </a:pPr>
            <a:fld id="{823A2E3E-DCE0-435D-A824-5EE93A309B75}" type="slidenum">
              <a:rPr lang="en-US" altLang="zh-CN"/>
              <a:pPr>
                <a:defRPr/>
              </a:pPr>
              <a:t>‹N°›</a:t>
            </a:fld>
            <a:endParaRPr lang="en-US" altLang="zh-CN"/>
          </a:p>
        </p:txBody>
      </p:sp>
    </p:spTree>
    <p:extLst>
      <p:ext uri="{BB962C8B-B14F-4D97-AF65-F5344CB8AC3E}">
        <p14:creationId xmlns:p14="http://schemas.microsoft.com/office/powerpoint/2010/main" val="42833124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FAF1FB0-9ECA-4866-82C0-22D34A119390}" type="datetimeFigureOut">
              <a:rPr lang="en-US" altLang="zh-CN"/>
              <a:pPr>
                <a:defRPr/>
              </a:pPr>
              <a:t>10/13/2016</a:t>
            </a:fld>
            <a:endParaRPr lang="en-US" altLang="zh-CN"/>
          </a:p>
        </p:txBody>
      </p:sp>
      <p:sp>
        <p:nvSpPr>
          <p:cNvPr id="5" name="Footer Placeholder 4"/>
          <p:cNvSpPr>
            <a:spLocks noGrp="1"/>
          </p:cNvSpPr>
          <p:nvPr>
            <p:ph type="ftr" sz="quarter" idx="11"/>
          </p:nvPr>
        </p:nvSpPr>
        <p:spPr/>
        <p:txBody>
          <a:bodyPr/>
          <a:lstStyle>
            <a:lvl1pPr>
              <a:defRPr/>
            </a:lvl1pPr>
          </a:lstStyle>
          <a:p>
            <a:pPr>
              <a:defRPr/>
            </a:pPr>
            <a:endParaRPr lang="en-US" altLang="zh-CN"/>
          </a:p>
        </p:txBody>
      </p:sp>
      <p:sp>
        <p:nvSpPr>
          <p:cNvPr id="6" name="Slide Number Placeholder 5"/>
          <p:cNvSpPr>
            <a:spLocks noGrp="1"/>
          </p:cNvSpPr>
          <p:nvPr>
            <p:ph type="sldNum" sz="quarter" idx="12"/>
          </p:nvPr>
        </p:nvSpPr>
        <p:spPr/>
        <p:txBody>
          <a:bodyPr/>
          <a:lstStyle>
            <a:lvl1pPr>
              <a:defRPr/>
            </a:lvl1pPr>
          </a:lstStyle>
          <a:p>
            <a:pPr>
              <a:defRPr/>
            </a:pPr>
            <a:fld id="{F095CFAC-1A71-48A6-97BE-2500C0F60387}" type="slidenum">
              <a:rPr lang="en-US" altLang="zh-CN"/>
              <a:pPr>
                <a:defRPr/>
              </a:pPr>
              <a:t>‹N°›</a:t>
            </a:fld>
            <a:endParaRPr lang="en-US" altLang="zh-CN"/>
          </a:p>
        </p:txBody>
      </p:sp>
    </p:spTree>
    <p:extLst>
      <p:ext uri="{BB962C8B-B14F-4D97-AF65-F5344CB8AC3E}">
        <p14:creationId xmlns:p14="http://schemas.microsoft.com/office/powerpoint/2010/main" val="161571648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09371B-30AD-4A96-92C5-2AE13676629E}" type="datetime1">
              <a:rPr lang="en-US" smtClean="0">
                <a:solidFill>
                  <a:prstClr val="black">
                    <a:tint val="75000"/>
                  </a:prstClr>
                </a:solidFill>
              </a:rPr>
              <a:pPr/>
              <a:t>10/13/2016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USAID</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20802696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1DFA01-8C3A-45D5-9150-2248D74F0594}" type="datetime1">
              <a:rPr lang="en-US" smtClean="0">
                <a:solidFill>
                  <a:prstClr val="black">
                    <a:tint val="75000"/>
                  </a:prstClr>
                </a:solidFill>
              </a:rPr>
              <a:pPr/>
              <a:t>10/13/2016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USAID</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8086967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769B2E-BE25-439F-93D4-FE4DA78A20F9}" type="datetime1">
              <a:rPr lang="en-US" smtClean="0">
                <a:solidFill>
                  <a:prstClr val="black">
                    <a:tint val="75000"/>
                  </a:prstClr>
                </a:solidFill>
              </a:rPr>
              <a:pPr/>
              <a:t>10/13/2016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USAID</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24368154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3FE8F9-06E2-463B-B250-11D48ECD31F3}" type="datetime1">
              <a:rPr lang="en-US" smtClean="0">
                <a:solidFill>
                  <a:prstClr val="black">
                    <a:tint val="75000"/>
                  </a:prstClr>
                </a:solidFill>
              </a:rPr>
              <a:pPr/>
              <a:t>10/13/2016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smtClean="0">
                <a:solidFill>
                  <a:prstClr val="black">
                    <a:tint val="75000"/>
                  </a:prstClr>
                </a:solidFill>
              </a:rPr>
              <a:t>USAID</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15534862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00EAF74-A555-451F-86F2-3A9B1379818C}" type="datetime1">
              <a:rPr lang="en-US" smtClean="0">
                <a:solidFill>
                  <a:prstClr val="black">
                    <a:tint val="75000"/>
                  </a:prstClr>
                </a:solidFill>
              </a:rPr>
              <a:pPr/>
              <a:t>10/13/2016</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r>
              <a:rPr lang="en-US" dirty="0" smtClean="0">
                <a:solidFill>
                  <a:prstClr val="black">
                    <a:tint val="75000"/>
                  </a:prstClr>
                </a:solidFill>
              </a:rPr>
              <a:t>USAID</a:t>
            </a: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16732627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7FD112-97E5-4BC3-9D6C-A1D2285E6EFC}" type="datetime1">
              <a:rPr lang="en-US" smtClean="0">
                <a:solidFill>
                  <a:prstClr val="black">
                    <a:tint val="75000"/>
                  </a:prstClr>
                </a:solidFill>
              </a:rPr>
              <a:pPr/>
              <a:t>10/13/2016</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r>
              <a:rPr lang="en-US" dirty="0" smtClean="0">
                <a:solidFill>
                  <a:prstClr val="black">
                    <a:tint val="75000"/>
                  </a:prstClr>
                </a:solidFill>
              </a:rPr>
              <a:t>USAID</a:t>
            </a: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131597363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CEE5A8-6D2A-4CC0-BBDA-B5F98528571A}" type="datetime1">
              <a:rPr lang="en-US" smtClean="0">
                <a:solidFill>
                  <a:prstClr val="black">
                    <a:tint val="75000"/>
                  </a:prstClr>
                </a:solidFill>
              </a:rPr>
              <a:pPr/>
              <a:t>10/13/2016</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r>
              <a:rPr lang="en-US" dirty="0" smtClean="0">
                <a:solidFill>
                  <a:prstClr val="black">
                    <a:tint val="75000"/>
                  </a:prstClr>
                </a:solidFill>
              </a:rPr>
              <a:t>USAID</a:t>
            </a: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1011237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167855E-33FA-4F65-BE48-47C25111A5FF}" type="datetimeFigureOut">
              <a:rPr lang="en-US" smtClean="0"/>
              <a:t>10/13/2016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802E0E-14F9-4DF0-801F-5CA94BFBB3CD}" type="slidenum">
              <a:rPr lang="en-US" smtClean="0"/>
              <a:t>‹N°›</a:t>
            </a:fld>
            <a:endParaRPr lang="en-US"/>
          </a:p>
        </p:txBody>
      </p:sp>
    </p:spTree>
    <p:extLst>
      <p:ext uri="{BB962C8B-B14F-4D97-AF65-F5344CB8AC3E}">
        <p14:creationId xmlns:p14="http://schemas.microsoft.com/office/powerpoint/2010/main" val="21451368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C5CABB-3F07-45FF-A0D4-279F5D7C9384}" type="datetime1">
              <a:rPr lang="en-US" smtClean="0">
                <a:solidFill>
                  <a:prstClr val="black">
                    <a:tint val="75000"/>
                  </a:prstClr>
                </a:solidFill>
              </a:rPr>
              <a:pPr/>
              <a:t>10/13/2016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smtClean="0">
                <a:solidFill>
                  <a:prstClr val="black">
                    <a:tint val="75000"/>
                  </a:prstClr>
                </a:solidFill>
              </a:rPr>
              <a:t>USAID</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34245999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3D7ABED-A88A-409F-9BC1-24C4E225BF8E}" type="datetime1">
              <a:rPr lang="en-US" smtClean="0">
                <a:solidFill>
                  <a:prstClr val="black">
                    <a:tint val="75000"/>
                  </a:prstClr>
                </a:solidFill>
              </a:rPr>
              <a:pPr/>
              <a:t>10/13/2016</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r>
              <a:rPr lang="en-US" dirty="0" smtClean="0">
                <a:solidFill>
                  <a:prstClr val="black">
                    <a:tint val="75000"/>
                  </a:prstClr>
                </a:solidFill>
              </a:rPr>
              <a:t>USAID</a:t>
            </a: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34833897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D4F94C-048D-4446-89F4-66D0C173A289}" type="datetime1">
              <a:rPr lang="en-US" smtClean="0">
                <a:solidFill>
                  <a:prstClr val="black">
                    <a:tint val="75000"/>
                  </a:prstClr>
                </a:solidFill>
              </a:rPr>
              <a:pPr/>
              <a:t>10/13/2016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USAID</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41343949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C3397B-98DB-49A5-B70E-DA8A512B1390}" type="datetime1">
              <a:rPr lang="en-US" smtClean="0">
                <a:solidFill>
                  <a:prstClr val="black">
                    <a:tint val="75000"/>
                  </a:prstClr>
                </a:solidFill>
              </a:rPr>
              <a:pPr/>
              <a:t>10/13/2016</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r>
              <a:rPr lang="en-US" dirty="0" smtClean="0">
                <a:solidFill>
                  <a:prstClr val="black">
                    <a:tint val="75000"/>
                  </a:prstClr>
                </a:solidFill>
              </a:rPr>
              <a:t>USAID</a:t>
            </a: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3076957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167855E-33FA-4F65-BE48-47C25111A5FF}" type="datetimeFigureOut">
              <a:rPr lang="en-US" smtClean="0"/>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802E0E-14F9-4DF0-801F-5CA94BFBB3CD}" type="slidenum">
              <a:rPr lang="en-US" smtClean="0"/>
              <a:t>‹N°›</a:t>
            </a:fld>
            <a:endParaRPr lang="en-US"/>
          </a:p>
        </p:txBody>
      </p:sp>
    </p:spTree>
    <p:extLst>
      <p:ext uri="{BB962C8B-B14F-4D97-AF65-F5344CB8AC3E}">
        <p14:creationId xmlns:p14="http://schemas.microsoft.com/office/powerpoint/2010/main" val="4486995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167855E-33FA-4F65-BE48-47C25111A5FF}" type="datetimeFigureOut">
              <a:rPr lang="en-US" smtClean="0"/>
              <a:t>10/13/2016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802E0E-14F9-4DF0-801F-5CA94BFBB3CD}" type="slidenum">
              <a:rPr lang="en-US" smtClean="0"/>
              <a:t>‹N°›</a:t>
            </a:fld>
            <a:endParaRPr lang="en-US"/>
          </a:p>
        </p:txBody>
      </p:sp>
    </p:spTree>
    <p:extLst>
      <p:ext uri="{BB962C8B-B14F-4D97-AF65-F5344CB8AC3E}">
        <p14:creationId xmlns:p14="http://schemas.microsoft.com/office/powerpoint/2010/main" val="632941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167855E-33FA-4F65-BE48-47C25111A5FF}" type="datetimeFigureOut">
              <a:rPr lang="en-US" smtClean="0"/>
              <a:t>10/13/2016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802E0E-14F9-4DF0-801F-5CA94BFBB3CD}" type="slidenum">
              <a:rPr lang="en-US" smtClean="0"/>
              <a:t>‹N°›</a:t>
            </a:fld>
            <a:endParaRPr lang="en-US"/>
          </a:p>
        </p:txBody>
      </p:sp>
    </p:spTree>
    <p:extLst>
      <p:ext uri="{BB962C8B-B14F-4D97-AF65-F5344CB8AC3E}">
        <p14:creationId xmlns:p14="http://schemas.microsoft.com/office/powerpoint/2010/main" val="1553121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67855E-33FA-4F65-BE48-47C25111A5FF}" type="datetimeFigureOut">
              <a:rPr lang="en-US" smtClean="0"/>
              <a:t>10/13/2016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802E0E-14F9-4DF0-801F-5CA94BFBB3CD}" type="slidenum">
              <a:rPr lang="en-US" smtClean="0"/>
              <a:t>‹N°›</a:t>
            </a:fld>
            <a:endParaRPr lang="en-US"/>
          </a:p>
        </p:txBody>
      </p:sp>
    </p:spTree>
    <p:extLst>
      <p:ext uri="{BB962C8B-B14F-4D97-AF65-F5344CB8AC3E}">
        <p14:creationId xmlns:p14="http://schemas.microsoft.com/office/powerpoint/2010/main" val="1554936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7855E-33FA-4F65-BE48-47C25111A5FF}" type="datetimeFigureOut">
              <a:rPr lang="en-US" smtClean="0"/>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802E0E-14F9-4DF0-801F-5CA94BFBB3CD}" type="slidenum">
              <a:rPr lang="en-US" smtClean="0"/>
              <a:t>‹N°›</a:t>
            </a:fld>
            <a:endParaRPr lang="en-US"/>
          </a:p>
        </p:txBody>
      </p:sp>
    </p:spTree>
    <p:extLst>
      <p:ext uri="{BB962C8B-B14F-4D97-AF65-F5344CB8AC3E}">
        <p14:creationId xmlns:p14="http://schemas.microsoft.com/office/powerpoint/2010/main" val="2534236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67855E-33FA-4F65-BE48-47C25111A5FF}" type="datetimeFigureOut">
              <a:rPr lang="en-US" smtClean="0"/>
              <a:t>10/13/2016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802E0E-14F9-4DF0-801F-5CA94BFBB3CD}" type="slidenum">
              <a:rPr lang="en-US" smtClean="0"/>
              <a:t>‹N°›</a:t>
            </a:fld>
            <a:endParaRPr lang="en-US"/>
          </a:p>
        </p:txBody>
      </p:sp>
    </p:spTree>
    <p:extLst>
      <p:ext uri="{BB962C8B-B14F-4D97-AF65-F5344CB8AC3E}">
        <p14:creationId xmlns:p14="http://schemas.microsoft.com/office/powerpoint/2010/main" val="829159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67855E-33FA-4F65-BE48-47C25111A5FF}" type="datetimeFigureOut">
              <a:rPr lang="en-US" smtClean="0"/>
              <a:t>10/13/2016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802E0E-14F9-4DF0-801F-5CA94BFBB3CD}" type="slidenum">
              <a:rPr lang="en-US" smtClean="0"/>
              <a:t>‹N°›</a:t>
            </a:fld>
            <a:endParaRPr lang="en-US"/>
          </a:p>
        </p:txBody>
      </p:sp>
    </p:spTree>
    <p:extLst>
      <p:ext uri="{BB962C8B-B14F-4D97-AF65-F5344CB8AC3E}">
        <p14:creationId xmlns:p14="http://schemas.microsoft.com/office/powerpoint/2010/main" val="27033072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CN"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pPr fontAlgn="base">
              <a:spcBef>
                <a:spcPct val="0"/>
              </a:spcBef>
              <a:spcAft>
                <a:spcPct val="0"/>
              </a:spcAft>
              <a:defRPr/>
            </a:pPr>
            <a:fld id="{478A0CED-089D-4AC0-BF04-ECE07D2B9325}" type="datetimeFigureOut">
              <a:rPr lang="en-US" altLang="zh-CN"/>
              <a:pPr fontAlgn="base">
                <a:spcBef>
                  <a:spcPct val="0"/>
                </a:spcBef>
                <a:spcAft>
                  <a:spcPct val="0"/>
                </a:spcAft>
                <a:defRPr/>
              </a:pPr>
              <a:t>10/13/2016</a:t>
            </a:fld>
            <a:endParaRPr lang="en-US" altLang="zh-CN"/>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fontAlgn="base">
              <a:spcBef>
                <a:spcPct val="0"/>
              </a:spcBef>
              <a:spcAft>
                <a:spcPct val="0"/>
              </a:spcAft>
              <a:defRPr/>
            </a:pPr>
            <a:endParaRPr lang="en-US" altLang="zh-C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pPr fontAlgn="base">
              <a:spcBef>
                <a:spcPct val="0"/>
              </a:spcBef>
              <a:spcAft>
                <a:spcPct val="0"/>
              </a:spcAft>
              <a:defRPr/>
            </a:pPr>
            <a:fld id="{0D34B653-9765-4714-A43C-BB97B9367868}" type="slidenum">
              <a:rPr lang="en-US" altLang="zh-CN"/>
              <a:pPr fontAlgn="base">
                <a:spcBef>
                  <a:spcPct val="0"/>
                </a:spcBef>
                <a:spcAft>
                  <a:spcPct val="0"/>
                </a:spcAft>
                <a:defRPr/>
              </a:pPr>
              <a:t>‹N°›</a:t>
            </a:fld>
            <a:endParaRPr lang="en-US" altLang="zh-CN"/>
          </a:p>
        </p:txBody>
      </p:sp>
    </p:spTree>
    <p:extLst>
      <p:ext uri="{BB962C8B-B14F-4D97-AF65-F5344CB8AC3E}">
        <p14:creationId xmlns:p14="http://schemas.microsoft.com/office/powerpoint/2010/main" val="424959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705772-FCCF-4492-A7BC-BE9E72EF696D}" type="datetime1">
              <a:rPr lang="en-US" smtClean="0">
                <a:solidFill>
                  <a:prstClr val="black">
                    <a:tint val="75000"/>
                  </a:prstClr>
                </a:solidFill>
              </a:rPr>
              <a:pPr/>
              <a:t>10/13/2016</a:t>
            </a:fld>
            <a:endParaRPr lang="en-US" dirty="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solidFill>
                  <a:prstClr val="black">
                    <a:tint val="75000"/>
                  </a:prstClr>
                </a:solidFill>
              </a:rPr>
              <a:t>USAID</a:t>
            </a:r>
            <a:endParaRPr lang="en-US" dirty="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3D0776-17E9-46B8-BE75-58D6F6625180}" type="slidenum">
              <a:rPr lang="en-US" smtClean="0">
                <a:solidFill>
                  <a:prstClr val="black">
                    <a:tint val="75000"/>
                  </a:prstClr>
                </a:solidFill>
              </a:rPr>
              <a:pPr/>
              <a:t>‹N°›</a:t>
            </a:fld>
            <a:endParaRPr lang="en-US" dirty="0">
              <a:solidFill>
                <a:prstClr val="black">
                  <a:tint val="75000"/>
                </a:prstClr>
              </a:solidFill>
            </a:endParaRPr>
          </a:p>
        </p:txBody>
      </p:sp>
    </p:spTree>
    <p:extLst>
      <p:ext uri="{BB962C8B-B14F-4D97-AF65-F5344CB8AC3E}">
        <p14:creationId xmlns:p14="http://schemas.microsoft.com/office/powerpoint/2010/main" val="8684583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err="1" smtClean="0"/>
              <a:t>Agrifood</a:t>
            </a:r>
            <a:r>
              <a:rPr lang="en-US" b="1" dirty="0" smtClean="0"/>
              <a:t> Value Chains: </a:t>
            </a:r>
            <a:br>
              <a:rPr lang="en-US" b="1" dirty="0" smtClean="0"/>
            </a:br>
            <a:r>
              <a:rPr lang="en-US" b="1" dirty="0" smtClean="0"/>
              <a:t>Concepts, Axes of Transformation, Research Methods</a:t>
            </a:r>
            <a:br>
              <a:rPr lang="en-US" b="1" dirty="0" smtClean="0"/>
            </a:br>
            <a:r>
              <a:rPr lang="en-US" b="1" dirty="0" smtClean="0"/>
              <a:t/>
            </a:r>
            <a:br>
              <a:rPr lang="en-US" b="1" dirty="0" smtClean="0"/>
            </a:br>
            <a:endParaRPr lang="en-US" b="1" dirty="0"/>
          </a:p>
        </p:txBody>
      </p:sp>
      <p:sp>
        <p:nvSpPr>
          <p:cNvPr id="3" name="Subtitle 2"/>
          <p:cNvSpPr>
            <a:spLocks noGrp="1"/>
          </p:cNvSpPr>
          <p:nvPr>
            <p:ph type="subTitle" idx="1"/>
          </p:nvPr>
        </p:nvSpPr>
        <p:spPr>
          <a:xfrm>
            <a:off x="1371600" y="3276600"/>
            <a:ext cx="6400800" cy="3124200"/>
          </a:xfrm>
        </p:spPr>
        <p:txBody>
          <a:bodyPr>
            <a:normAutofit lnSpcReduction="10000"/>
          </a:bodyPr>
          <a:lstStyle/>
          <a:p>
            <a:r>
              <a:rPr lang="en-US" sz="3600" b="1" dirty="0" smtClean="0">
                <a:latin typeface="+mj-lt"/>
              </a:rPr>
              <a:t>Thomas Reardon</a:t>
            </a:r>
          </a:p>
          <a:p>
            <a:r>
              <a:rPr lang="en-US" sz="3600" b="1" dirty="0" smtClean="0">
                <a:latin typeface="+mj-lt"/>
              </a:rPr>
              <a:t>Michigan State University</a:t>
            </a:r>
          </a:p>
          <a:p>
            <a:r>
              <a:rPr lang="en-US" sz="3600" b="1" dirty="0" smtClean="0">
                <a:latin typeface="+mj-lt"/>
              </a:rPr>
              <a:t>January 21, 2016</a:t>
            </a:r>
          </a:p>
          <a:p>
            <a:r>
              <a:rPr lang="en-US" sz="3600" b="1" dirty="0">
                <a:latin typeface="+mj-lt"/>
              </a:rPr>
              <a:t>F</a:t>
            </a:r>
            <a:r>
              <a:rPr lang="en-US" sz="3600" b="1" dirty="0" smtClean="0">
                <a:latin typeface="+mj-lt"/>
              </a:rPr>
              <a:t>irst talk BAME </a:t>
            </a:r>
          </a:p>
          <a:p>
            <a:r>
              <a:rPr lang="en-US" sz="3600" b="1" dirty="0" smtClean="0">
                <a:latin typeface="+mj-lt"/>
              </a:rPr>
              <a:t>FSP Senegal PAPA</a:t>
            </a:r>
          </a:p>
        </p:txBody>
      </p:sp>
    </p:spTree>
    <p:extLst>
      <p:ext uri="{BB962C8B-B14F-4D97-AF65-F5344CB8AC3E}">
        <p14:creationId xmlns:p14="http://schemas.microsoft.com/office/powerpoint/2010/main" val="23169332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 Safety: </a:t>
            </a:r>
            <a:r>
              <a:rPr lang="en-US" dirty="0" smtClean="0"/>
              <a:t>What is the impact on food safety and the environment of the practices observed in the value chain</a:t>
            </a:r>
            <a:endParaRPr lang="en-US" dirty="0"/>
          </a:p>
        </p:txBody>
      </p:sp>
      <p:sp>
        <p:nvSpPr>
          <p:cNvPr id="4" name="Slide Number Placeholder 3"/>
          <p:cNvSpPr>
            <a:spLocks noGrp="1"/>
          </p:cNvSpPr>
          <p:nvPr>
            <p:ph type="sldNum" sz="quarter" idx="12"/>
          </p:nvPr>
        </p:nvSpPr>
        <p:spPr/>
        <p:txBody>
          <a:bodyPr/>
          <a:lstStyle/>
          <a:p>
            <a:fld id="{963D0776-17E9-46B8-BE75-58D6F6625180}" type="slidenum">
              <a:rPr lang="en-US" smtClean="0">
                <a:solidFill>
                  <a:prstClr val="black">
                    <a:tint val="75000"/>
                  </a:prstClr>
                </a:solidFill>
              </a:rPr>
              <a:pPr/>
              <a:t>10</a:t>
            </a:fld>
            <a:endParaRPr lang="en-US" dirty="0">
              <a:solidFill>
                <a:prstClr val="black">
                  <a:tint val="75000"/>
                </a:prstClr>
              </a:solidFill>
            </a:endParaRPr>
          </a:p>
        </p:txBody>
      </p:sp>
    </p:spTree>
    <p:extLst>
      <p:ext uri="{BB962C8B-B14F-4D97-AF65-F5344CB8AC3E}">
        <p14:creationId xmlns:p14="http://schemas.microsoft.com/office/powerpoint/2010/main" val="1344256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LINK between policy “shocks” &amp; VC analysis</a:t>
            </a:r>
            <a:endParaRPr lang="en-US" dirty="0"/>
          </a:p>
        </p:txBody>
      </p:sp>
      <p:sp>
        <p:nvSpPr>
          <p:cNvPr id="3" name="Content Placeholder 2"/>
          <p:cNvSpPr>
            <a:spLocks noGrp="1"/>
          </p:cNvSpPr>
          <p:nvPr>
            <p:ph idx="1"/>
          </p:nvPr>
        </p:nvSpPr>
        <p:spPr>
          <a:xfrm>
            <a:off x="457200" y="1600200"/>
            <a:ext cx="8229600" cy="4724400"/>
          </a:xfrm>
        </p:spPr>
        <p:txBody>
          <a:bodyPr>
            <a:normAutofit/>
          </a:bodyPr>
          <a:lstStyle/>
          <a:p>
            <a:pPr marL="514350" indent="-514350">
              <a:buAutoNum type="alphaLcParenR"/>
            </a:pPr>
            <a:r>
              <a:rPr lang="en-US" dirty="0" smtClean="0"/>
              <a:t>All patterns (structure &amp; conduct) in segments and over segments driven by actors’ choices</a:t>
            </a:r>
          </a:p>
          <a:p>
            <a:pPr marL="514350" indent="-514350">
              <a:buAutoNum type="alphaLcParenR"/>
            </a:pPr>
            <a:r>
              <a:rPr lang="en-US" dirty="0" smtClean="0"/>
              <a:t>All choices are function of two sets of (proximate) drivers: </a:t>
            </a:r>
            <a:r>
              <a:rPr lang="en-US" dirty="0" smtClean="0">
                <a:solidFill>
                  <a:srgbClr val="FF0000"/>
                </a:solidFill>
              </a:rPr>
              <a:t>incentives and capacity</a:t>
            </a:r>
          </a:p>
          <a:p>
            <a:pPr marL="0" indent="0">
              <a:buNone/>
            </a:pPr>
            <a:r>
              <a:rPr lang="en-US" dirty="0" smtClean="0"/>
              <a:t>c) Incentives &amp; capacity In turn affected by </a:t>
            </a:r>
          </a:p>
          <a:p>
            <a:pPr marL="0" indent="0">
              <a:buNone/>
            </a:pPr>
            <a:r>
              <a:rPr lang="en-US" dirty="0" smtClean="0"/>
              <a:t>c.1) Non policy variables</a:t>
            </a:r>
          </a:p>
          <a:p>
            <a:pPr marL="0" indent="0">
              <a:buNone/>
            </a:pPr>
            <a:r>
              <a:rPr lang="en-US" dirty="0" smtClean="0"/>
              <a:t>c.2.) Policy variables (ex. Road, energy cost, tax)</a:t>
            </a:r>
            <a:endParaRPr lang="en-US" dirty="0"/>
          </a:p>
        </p:txBody>
      </p:sp>
      <p:sp>
        <p:nvSpPr>
          <p:cNvPr id="4" name="Slide Number Placeholder 3"/>
          <p:cNvSpPr>
            <a:spLocks noGrp="1"/>
          </p:cNvSpPr>
          <p:nvPr>
            <p:ph type="sldNum" sz="quarter" idx="12"/>
          </p:nvPr>
        </p:nvSpPr>
        <p:spPr/>
        <p:txBody>
          <a:bodyPr/>
          <a:lstStyle/>
          <a:p>
            <a:fld id="{963D0776-17E9-46B8-BE75-58D6F6625180}" type="slidenum">
              <a:rPr lang="en-US" smtClean="0">
                <a:solidFill>
                  <a:prstClr val="black">
                    <a:tint val="75000"/>
                  </a:prstClr>
                </a:solidFill>
              </a:rPr>
              <a:pPr/>
              <a:t>11</a:t>
            </a:fld>
            <a:endParaRPr lang="en-US" dirty="0">
              <a:solidFill>
                <a:prstClr val="black">
                  <a:tint val="75000"/>
                </a:prstClr>
              </a:solidFill>
            </a:endParaRPr>
          </a:p>
        </p:txBody>
      </p:sp>
    </p:spTree>
    <p:extLst>
      <p:ext uri="{BB962C8B-B14F-4D97-AF65-F5344CB8AC3E}">
        <p14:creationId xmlns:p14="http://schemas.microsoft.com/office/powerpoint/2010/main" val="1154375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sz="3600" dirty="0" smtClean="0">
                <a:solidFill>
                  <a:prstClr val="black"/>
                </a:solidFill>
              </a:rPr>
              <a:t>d</a:t>
            </a:r>
            <a:r>
              <a:rPr lang="en-US" sz="3600" dirty="0">
                <a:solidFill>
                  <a:prstClr val="black"/>
                </a:solidFill>
              </a:rPr>
              <a:t>) Per segment need sufficient variation over time &amp; over actors to test hypotheses </a:t>
            </a:r>
            <a:r>
              <a:rPr lang="en-US" sz="3600" dirty="0">
                <a:solidFill>
                  <a:prstClr val="black"/>
                </a:solidFill>
                <a:sym typeface="Wingdings" panose="05000000000000000000" pitchFamily="2" charset="2"/>
              </a:rPr>
              <a:t> regular sample survey per segment (not small sample key informant)</a:t>
            </a:r>
          </a:p>
          <a:p>
            <a:pPr marL="0" lvl="0" indent="0">
              <a:buNone/>
            </a:pPr>
            <a:r>
              <a:rPr lang="en-US" sz="3600" dirty="0">
                <a:solidFill>
                  <a:prstClr val="black"/>
                </a:solidFill>
                <a:sym typeface="Wingdings" panose="05000000000000000000" pitchFamily="2" charset="2"/>
              </a:rPr>
              <a:t>…. “Stacked surveys” VC approach</a:t>
            </a:r>
            <a:endParaRPr lang="en-US" sz="3600" dirty="0">
              <a:solidFill>
                <a:prstClr val="black"/>
              </a:solidFill>
            </a:endParaRPr>
          </a:p>
          <a:p>
            <a:pPr marL="0" indent="0">
              <a:buNone/>
            </a:pPr>
            <a:endParaRPr lang="en-US" dirty="0"/>
          </a:p>
        </p:txBody>
      </p:sp>
      <p:sp>
        <p:nvSpPr>
          <p:cNvPr id="4" name="Slide Number Placeholder 3"/>
          <p:cNvSpPr>
            <a:spLocks noGrp="1"/>
          </p:cNvSpPr>
          <p:nvPr>
            <p:ph type="sldNum" sz="quarter" idx="12"/>
          </p:nvPr>
        </p:nvSpPr>
        <p:spPr/>
        <p:txBody>
          <a:bodyPr/>
          <a:lstStyle/>
          <a:p>
            <a:fld id="{963D0776-17E9-46B8-BE75-58D6F6625180}" type="slidenum">
              <a:rPr lang="en-US" smtClean="0">
                <a:solidFill>
                  <a:prstClr val="black">
                    <a:tint val="75000"/>
                  </a:prstClr>
                </a:solidFill>
              </a:rPr>
              <a:pPr/>
              <a:t>12</a:t>
            </a:fld>
            <a:endParaRPr lang="en-US" dirty="0">
              <a:solidFill>
                <a:prstClr val="black">
                  <a:tint val="75000"/>
                </a:prstClr>
              </a:solidFill>
            </a:endParaRPr>
          </a:p>
        </p:txBody>
      </p:sp>
    </p:spTree>
    <p:extLst>
      <p:ext uri="{BB962C8B-B14F-4D97-AF65-F5344CB8AC3E}">
        <p14:creationId xmlns:p14="http://schemas.microsoft.com/office/powerpoint/2010/main" val="2700080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a:t>3</a:t>
            </a:r>
            <a:r>
              <a:rPr lang="en-US" altLang="en-US" dirty="0" smtClean="0"/>
              <a:t>. (Evolution of) VC Analysis perspectives </a:t>
            </a:r>
          </a:p>
        </p:txBody>
      </p:sp>
      <p:sp>
        <p:nvSpPr>
          <p:cNvPr id="3075" name="Content Placeholder 2"/>
          <p:cNvSpPr>
            <a:spLocks noGrp="1"/>
          </p:cNvSpPr>
          <p:nvPr>
            <p:ph idx="1"/>
          </p:nvPr>
        </p:nvSpPr>
        <p:spPr/>
        <p:txBody>
          <a:bodyPr/>
          <a:lstStyle/>
          <a:p>
            <a:pPr marL="0" indent="0">
              <a:buFont typeface="Arial" charset="0"/>
              <a:buNone/>
            </a:pPr>
            <a:r>
              <a:rPr lang="en-US" altLang="en-US" b="1" dirty="0"/>
              <a:t>3</a:t>
            </a:r>
            <a:r>
              <a:rPr lang="en-US" altLang="en-US" b="1" dirty="0" smtClean="0"/>
              <a:t>.1. Traditional: typology plus mapping</a:t>
            </a:r>
            <a:r>
              <a:rPr lang="en-US" altLang="en-US" dirty="0" smtClean="0"/>
              <a:t> cost and value added and costs across segments, space, actors; link to PAM </a:t>
            </a:r>
          </a:p>
          <a:p>
            <a:pPr marL="0" indent="0">
              <a:buFont typeface="Arial" charset="0"/>
              <a:buNone/>
            </a:pPr>
            <a:endParaRPr lang="en-US" altLang="en-US" b="1" dirty="0" smtClean="0"/>
          </a:p>
          <a:p>
            <a:pPr marL="0" indent="0">
              <a:buFont typeface="Arial" charset="0"/>
              <a:buNone/>
            </a:pPr>
            <a:r>
              <a:rPr lang="en-US" altLang="en-US" b="1" dirty="0" smtClean="0"/>
              <a:t>3.2. VC Management</a:t>
            </a:r>
            <a:r>
              <a:rPr lang="en-US" altLang="en-US" dirty="0" smtClean="0"/>
              <a:t>: Porter, commodity/”engineering” SC to VC (product cycle &amp; standards/attributes evolution)</a:t>
            </a:r>
          </a:p>
          <a:p>
            <a:pPr marL="0" indent="0">
              <a:buFont typeface="Arial" charset="0"/>
              <a:buNone/>
            </a:pPr>
            <a:r>
              <a:rPr lang="en-US" altLang="en-US" dirty="0" smtClean="0"/>
              <a:t>… example (is 3.1. but differentiation by “type” of given product)</a:t>
            </a:r>
          </a:p>
        </p:txBody>
      </p:sp>
    </p:spTree>
    <p:extLst>
      <p:ext uri="{BB962C8B-B14F-4D97-AF65-F5344CB8AC3E}">
        <p14:creationId xmlns:p14="http://schemas.microsoft.com/office/powerpoint/2010/main" val="24170432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endParaRPr lang="en-US" altLang="en-US" smtClean="0"/>
          </a:p>
        </p:txBody>
      </p:sp>
      <p:sp>
        <p:nvSpPr>
          <p:cNvPr id="4099" name="Content Placeholder 2"/>
          <p:cNvSpPr>
            <a:spLocks noGrp="1"/>
          </p:cNvSpPr>
          <p:nvPr>
            <p:ph idx="1"/>
          </p:nvPr>
        </p:nvSpPr>
        <p:spPr>
          <a:xfrm>
            <a:off x="457200" y="533400"/>
            <a:ext cx="8229600" cy="5592763"/>
          </a:xfrm>
        </p:spPr>
        <p:txBody>
          <a:bodyPr/>
          <a:lstStyle/>
          <a:p>
            <a:pPr marL="0" indent="0">
              <a:buFont typeface="Arial" charset="0"/>
              <a:buNone/>
            </a:pPr>
            <a:r>
              <a:rPr lang="en-US" altLang="en-US" b="1" dirty="0">
                <a:solidFill>
                  <a:srgbClr val="000000"/>
                </a:solidFill>
              </a:rPr>
              <a:t>3</a:t>
            </a:r>
            <a:r>
              <a:rPr lang="en-US" altLang="en-US" b="1" dirty="0" smtClean="0">
                <a:solidFill>
                  <a:srgbClr val="000000"/>
                </a:solidFill>
              </a:rPr>
              <a:t>.3. NIE</a:t>
            </a:r>
            <a:r>
              <a:rPr lang="en-US" altLang="en-US" dirty="0" smtClean="0">
                <a:solidFill>
                  <a:srgbClr val="000000"/>
                </a:solidFill>
              </a:rPr>
              <a:t>: choice of institutions &amp; organizational forms as coordinating mechanisms; function of TCs</a:t>
            </a:r>
          </a:p>
          <a:p>
            <a:pPr marL="0" indent="0">
              <a:buFont typeface="Arial" charset="0"/>
              <a:buNone/>
            </a:pPr>
            <a:r>
              <a:rPr lang="en-US" altLang="en-US" dirty="0" smtClean="0">
                <a:solidFill>
                  <a:srgbClr val="000000"/>
                </a:solidFill>
                <a:sym typeface="Wingdings" panose="05000000000000000000" pitchFamily="2" charset="2"/>
              </a:rPr>
              <a:t> Micro: choice of mechanisms by actors (e.g.)</a:t>
            </a:r>
            <a:endParaRPr lang="en-US" altLang="en-US" dirty="0" smtClean="0">
              <a:solidFill>
                <a:srgbClr val="000000"/>
              </a:solidFill>
            </a:endParaRPr>
          </a:p>
          <a:p>
            <a:pPr marL="0" indent="0">
              <a:buFont typeface="Arial" charset="0"/>
              <a:buNone/>
            </a:pPr>
            <a:r>
              <a:rPr lang="en-US" altLang="en-US" dirty="0" smtClean="0">
                <a:solidFill>
                  <a:srgbClr val="000000"/>
                </a:solidFill>
                <a:sym typeface="Wingdings" pitchFamily="2" charset="2"/>
              </a:rPr>
              <a:t> </a:t>
            </a:r>
            <a:r>
              <a:rPr lang="en-US" altLang="en-US" dirty="0" err="1" smtClean="0">
                <a:solidFill>
                  <a:srgbClr val="000000"/>
                </a:solidFill>
                <a:sym typeface="Wingdings" pitchFamily="2" charset="2"/>
              </a:rPr>
              <a:t>Meso</a:t>
            </a:r>
            <a:r>
              <a:rPr lang="en-US" altLang="en-US" dirty="0" smtClean="0">
                <a:solidFill>
                  <a:srgbClr val="000000"/>
                </a:solidFill>
                <a:sym typeface="Wingdings" pitchFamily="2" charset="2"/>
              </a:rPr>
              <a:t> evolution of A-system (spot), B-System (spot or VI/hierarchy) or C-system (VI/hierarchy or networks)</a:t>
            </a:r>
            <a:endParaRPr lang="en-US" altLang="en-US" dirty="0" smtClean="0">
              <a:solidFill>
                <a:srgbClr val="000000"/>
              </a:solidFill>
            </a:endParaRPr>
          </a:p>
          <a:p>
            <a:pPr marL="0" indent="0">
              <a:buFont typeface="Arial" charset="0"/>
              <a:buNone/>
            </a:pPr>
            <a:r>
              <a:rPr lang="en-US" altLang="en-US" b="1" dirty="0" smtClean="0">
                <a:solidFill>
                  <a:srgbClr val="000000"/>
                </a:solidFill>
              </a:rPr>
              <a:t>EXTENSION: </a:t>
            </a:r>
            <a:r>
              <a:rPr lang="en-US" altLang="en-US" dirty="0" smtClean="0">
                <a:solidFill>
                  <a:srgbClr val="000000"/>
                </a:solidFill>
              </a:rPr>
              <a:t>Global VC – power relations – Lead Firm + standard/VA (rents) </a:t>
            </a:r>
            <a:r>
              <a:rPr lang="en-US" altLang="en-US" dirty="0" smtClean="0">
                <a:solidFill>
                  <a:srgbClr val="FF0000"/>
                </a:solidFill>
              </a:rPr>
              <a:t>+</a:t>
            </a:r>
            <a:r>
              <a:rPr lang="en-US" altLang="en-US" dirty="0" smtClean="0">
                <a:solidFill>
                  <a:srgbClr val="000000"/>
                </a:solidFill>
              </a:rPr>
              <a:t> choice of coordination mechanism (link to NIE) </a:t>
            </a:r>
            <a:r>
              <a:rPr lang="en-US" altLang="en-US" dirty="0" smtClean="0">
                <a:solidFill>
                  <a:srgbClr val="000000"/>
                </a:solidFill>
                <a:sym typeface="Wingdings" pitchFamily="2" charset="2"/>
              </a:rPr>
              <a:t> rent (profits) distribution along VC segments (and intra-segment strata)</a:t>
            </a:r>
            <a:endParaRPr lang="en-US" altLang="en-US" dirty="0" smtClean="0"/>
          </a:p>
        </p:txBody>
      </p:sp>
    </p:spTree>
    <p:extLst>
      <p:ext uri="{BB962C8B-B14F-4D97-AF65-F5344CB8AC3E}">
        <p14:creationId xmlns:p14="http://schemas.microsoft.com/office/powerpoint/2010/main" val="4156527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endParaRPr lang="en-US" altLang="en-US" smtClean="0"/>
          </a:p>
        </p:txBody>
      </p:sp>
      <p:sp>
        <p:nvSpPr>
          <p:cNvPr id="3" name="Content Placeholder 2"/>
          <p:cNvSpPr>
            <a:spLocks noGrp="1"/>
          </p:cNvSpPr>
          <p:nvPr>
            <p:ph idx="1"/>
          </p:nvPr>
        </p:nvSpPr>
        <p:spPr>
          <a:xfrm>
            <a:off x="457200" y="457200"/>
            <a:ext cx="8229600" cy="5668963"/>
          </a:xfrm>
        </p:spPr>
        <p:txBody>
          <a:bodyPr/>
          <a:lstStyle/>
          <a:p>
            <a:pPr marL="0" indent="0">
              <a:buFont typeface="Arial" charset="0"/>
              <a:buNone/>
              <a:defRPr/>
            </a:pPr>
            <a:r>
              <a:rPr lang="en-US" altLang="en-US" b="1" dirty="0">
                <a:solidFill>
                  <a:prstClr val="black"/>
                </a:solidFill>
              </a:rPr>
              <a:t>3</a:t>
            </a:r>
            <a:r>
              <a:rPr lang="en-US" altLang="en-US" b="1" dirty="0" smtClean="0">
                <a:solidFill>
                  <a:prstClr val="black"/>
                </a:solidFill>
              </a:rPr>
              <a:t>.4. </a:t>
            </a:r>
            <a:r>
              <a:rPr lang="en-US" altLang="en-US" b="1" dirty="0">
                <a:solidFill>
                  <a:prstClr val="black"/>
                </a:solidFill>
              </a:rPr>
              <a:t>Network/</a:t>
            </a:r>
            <a:r>
              <a:rPr lang="en-US" altLang="en-US" b="1" dirty="0" err="1">
                <a:solidFill>
                  <a:prstClr val="black"/>
                </a:solidFill>
              </a:rPr>
              <a:t>netchain</a:t>
            </a:r>
            <a:r>
              <a:rPr lang="en-US" altLang="en-US" b="1" dirty="0">
                <a:solidFill>
                  <a:prstClr val="black"/>
                </a:solidFill>
              </a:rPr>
              <a:t> </a:t>
            </a:r>
            <a:r>
              <a:rPr lang="en-US" altLang="en-US" dirty="0">
                <a:solidFill>
                  <a:prstClr val="black"/>
                </a:solidFill>
              </a:rPr>
              <a:t>analysis: clustering/de-clustering, networks/functional fragmentation and “flexible specialization</a:t>
            </a:r>
            <a:r>
              <a:rPr lang="en-US" altLang="en-US" dirty="0" smtClean="0">
                <a:solidFill>
                  <a:prstClr val="black"/>
                </a:solidFill>
              </a:rPr>
              <a:t>”</a:t>
            </a:r>
          </a:p>
          <a:p>
            <a:pPr marL="0" indent="0">
              <a:buFont typeface="Arial" charset="0"/>
              <a:buNone/>
              <a:defRPr/>
            </a:pPr>
            <a:r>
              <a:rPr lang="en-US" altLang="en-US" dirty="0" smtClean="0">
                <a:solidFill>
                  <a:prstClr val="black"/>
                </a:solidFill>
              </a:rPr>
              <a:t>… study of formation of clusters &amp; inter-actor relations (conditioners)</a:t>
            </a:r>
          </a:p>
          <a:p>
            <a:pPr marL="0" indent="0">
              <a:buFont typeface="Arial" charset="0"/>
              <a:buNone/>
              <a:defRPr/>
            </a:pPr>
            <a:r>
              <a:rPr lang="en-US" altLang="en-US" b="1" dirty="0">
                <a:solidFill>
                  <a:prstClr val="black"/>
                </a:solidFill>
              </a:rPr>
              <a:t>3</a:t>
            </a:r>
            <a:r>
              <a:rPr lang="en-US" altLang="en-US" b="1" dirty="0" smtClean="0">
                <a:solidFill>
                  <a:prstClr val="black"/>
                </a:solidFill>
              </a:rPr>
              <a:t>.5.a. Per segment (and over scales hence inter-actor differentiation) micro and </a:t>
            </a:r>
            <a:r>
              <a:rPr lang="en-US" altLang="en-US" b="1" dirty="0" err="1" smtClean="0">
                <a:solidFill>
                  <a:prstClr val="black"/>
                </a:solidFill>
              </a:rPr>
              <a:t>meso</a:t>
            </a:r>
            <a:r>
              <a:rPr lang="en-US" altLang="en-US" b="1" dirty="0" smtClean="0">
                <a:solidFill>
                  <a:prstClr val="black"/>
                </a:solidFill>
              </a:rPr>
              <a:t> determinants and evolution</a:t>
            </a:r>
            <a:r>
              <a:rPr lang="en-US" altLang="en-US" dirty="0" smtClean="0">
                <a:solidFill>
                  <a:prstClr val="black"/>
                </a:solidFill>
              </a:rPr>
              <a:t>: analysis of micro</a:t>
            </a:r>
          </a:p>
          <a:p>
            <a:pPr marL="514350" indent="-514350">
              <a:buFont typeface="Arial" charset="0"/>
              <a:buAutoNum type="alphaLcParenR"/>
              <a:defRPr/>
            </a:pPr>
            <a:r>
              <a:rPr lang="en-US" altLang="en-US" dirty="0" smtClean="0">
                <a:solidFill>
                  <a:prstClr val="black"/>
                </a:solidFill>
              </a:rPr>
              <a:t>technology choice, </a:t>
            </a:r>
          </a:p>
          <a:p>
            <a:pPr marL="514350" indent="-514350">
              <a:buFont typeface="Arial" charset="0"/>
              <a:buAutoNum type="alphaLcParenR"/>
              <a:defRPr/>
            </a:pPr>
            <a:r>
              <a:rPr lang="en-US" altLang="en-US" dirty="0" smtClean="0">
                <a:solidFill>
                  <a:prstClr val="black"/>
                </a:solidFill>
              </a:rPr>
              <a:t>market channel choice, </a:t>
            </a:r>
          </a:p>
          <a:p>
            <a:pPr marL="514350" indent="-514350">
              <a:buFont typeface="Arial" charset="0"/>
              <a:buAutoNum type="alphaLcParenR"/>
              <a:defRPr/>
            </a:pPr>
            <a:r>
              <a:rPr lang="en-US" altLang="en-US" dirty="0" smtClean="0">
                <a:solidFill>
                  <a:prstClr val="black"/>
                </a:solidFill>
              </a:rPr>
              <a:t>procurement system choice</a:t>
            </a:r>
          </a:p>
        </p:txBody>
      </p:sp>
    </p:spTree>
    <p:extLst>
      <p:ext uri="{BB962C8B-B14F-4D97-AF65-F5344CB8AC3E}">
        <p14:creationId xmlns:p14="http://schemas.microsoft.com/office/powerpoint/2010/main" val="20909543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endParaRPr lang="en-US" altLang="en-US" smtClean="0"/>
          </a:p>
        </p:txBody>
      </p:sp>
      <p:sp>
        <p:nvSpPr>
          <p:cNvPr id="6147" name="Content Placeholder 2"/>
          <p:cNvSpPr>
            <a:spLocks noGrp="1"/>
          </p:cNvSpPr>
          <p:nvPr>
            <p:ph idx="1"/>
          </p:nvPr>
        </p:nvSpPr>
        <p:spPr/>
        <p:txBody>
          <a:bodyPr/>
          <a:lstStyle/>
          <a:p>
            <a:pPr marL="0" indent="0">
              <a:buFont typeface="Arial" charset="0"/>
              <a:buNone/>
            </a:pPr>
            <a:r>
              <a:rPr lang="en-US" altLang="en-US" dirty="0"/>
              <a:t>3</a:t>
            </a:r>
            <a:r>
              <a:rPr lang="en-US" altLang="en-US" dirty="0" smtClean="0"/>
              <a:t>.5.b. Upgrading as Investment functions bundling technology + VA/attribute choices</a:t>
            </a:r>
          </a:p>
          <a:p>
            <a:pPr marL="0" indent="0">
              <a:buFont typeface="Arial" charset="0"/>
              <a:buNone/>
            </a:pPr>
            <a:r>
              <a:rPr lang="en-US" altLang="en-US" dirty="0" err="1" smtClean="0"/>
              <a:t>i</a:t>
            </a:r>
            <a:r>
              <a:rPr lang="en-US" altLang="en-US" dirty="0" smtClean="0"/>
              <a:t>) (Micro)Investment function</a:t>
            </a:r>
          </a:p>
          <a:p>
            <a:pPr marL="0" indent="0">
              <a:buFont typeface="Arial" charset="0"/>
              <a:buNone/>
            </a:pPr>
            <a:r>
              <a:rPr lang="en-US" altLang="en-US" dirty="0" smtClean="0"/>
              <a:t>ii. (</a:t>
            </a:r>
            <a:r>
              <a:rPr lang="en-US" altLang="en-US" dirty="0" err="1" smtClean="0"/>
              <a:t>Meso</a:t>
            </a:r>
            <a:r>
              <a:rPr lang="en-US" altLang="en-US" dirty="0" smtClean="0"/>
              <a:t>) investment function</a:t>
            </a:r>
          </a:p>
          <a:p>
            <a:pPr marL="0" indent="0">
              <a:buFont typeface="Arial" charset="0"/>
              <a:buNone/>
            </a:pPr>
            <a:r>
              <a:rPr lang="en-US" altLang="en-US" dirty="0" smtClean="0"/>
              <a:t>iii. Links of upgrading in VCs with investment functions (and poverty traps, or kinks in investment functions)</a:t>
            </a:r>
          </a:p>
          <a:p>
            <a:pPr marL="0" indent="0">
              <a:buFont typeface="Arial" charset="0"/>
              <a:buNone/>
            </a:pPr>
            <a:r>
              <a:rPr lang="en-US" altLang="en-US" dirty="0" smtClean="0"/>
              <a:t>… and links back to micro and </a:t>
            </a:r>
            <a:r>
              <a:rPr lang="en-US" altLang="en-US" dirty="0" err="1" smtClean="0"/>
              <a:t>meso</a:t>
            </a:r>
            <a:r>
              <a:rPr lang="en-US" altLang="en-US" dirty="0" smtClean="0"/>
              <a:t> constraints)</a:t>
            </a:r>
          </a:p>
        </p:txBody>
      </p:sp>
    </p:spTree>
    <p:extLst>
      <p:ext uri="{BB962C8B-B14F-4D97-AF65-F5344CB8AC3E}">
        <p14:creationId xmlns:p14="http://schemas.microsoft.com/office/powerpoint/2010/main" val="48859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defRPr/>
            </a:pPr>
            <a:r>
              <a:rPr lang="en-US" altLang="en-US" dirty="0">
                <a:solidFill>
                  <a:prstClr val="black"/>
                </a:solidFill>
              </a:rPr>
              <a:t>3</a:t>
            </a:r>
            <a:r>
              <a:rPr lang="en-US" altLang="en-US" dirty="0" smtClean="0">
                <a:solidFill>
                  <a:prstClr val="black"/>
                </a:solidFill>
              </a:rPr>
              <a:t>.5a. And 3.5b (micro)_ </a:t>
            </a:r>
            <a:r>
              <a:rPr lang="en-US" altLang="en-US" dirty="0">
                <a:solidFill>
                  <a:prstClr val="black"/>
                </a:solidFill>
              </a:rPr>
              <a:t>aggregate to </a:t>
            </a:r>
            <a:r>
              <a:rPr lang="en-US" altLang="en-US" dirty="0" err="1">
                <a:solidFill>
                  <a:prstClr val="black"/>
                </a:solidFill>
              </a:rPr>
              <a:t>meso</a:t>
            </a:r>
            <a:r>
              <a:rPr lang="en-US" altLang="en-US" dirty="0">
                <a:solidFill>
                  <a:prstClr val="black"/>
                </a:solidFill>
              </a:rPr>
              <a:t> structure/conduct/performance</a:t>
            </a:r>
            <a:endParaRPr lang="en-US" dirty="0">
              <a:solidFill>
                <a:prstClr val="black"/>
              </a:solidFill>
            </a:endParaRPr>
          </a:p>
          <a:p>
            <a:pPr marL="0" indent="0">
              <a:buNone/>
            </a:pPr>
            <a:r>
              <a:rPr lang="en-US" dirty="0" smtClean="0"/>
              <a:t>… study shocks of policy change, non policy change via those to test and explain change via micro foundations inter-actor inter-temporal </a:t>
            </a:r>
          </a:p>
        </p:txBody>
      </p:sp>
    </p:spTree>
    <p:extLst>
      <p:ext uri="{BB962C8B-B14F-4D97-AF65-F5344CB8AC3E}">
        <p14:creationId xmlns:p14="http://schemas.microsoft.com/office/powerpoint/2010/main" val="601502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endParaRPr lang="en-US" altLang="en-US" smtClean="0"/>
          </a:p>
        </p:txBody>
      </p:sp>
      <p:sp>
        <p:nvSpPr>
          <p:cNvPr id="3" name="Content Placeholder 2"/>
          <p:cNvSpPr>
            <a:spLocks noGrp="1"/>
          </p:cNvSpPr>
          <p:nvPr>
            <p:ph idx="1"/>
          </p:nvPr>
        </p:nvSpPr>
        <p:spPr>
          <a:xfrm>
            <a:off x="457200" y="533400"/>
            <a:ext cx="8229600" cy="5592763"/>
          </a:xfrm>
        </p:spPr>
        <p:txBody>
          <a:bodyPr/>
          <a:lstStyle/>
          <a:p>
            <a:pPr marL="0" indent="0">
              <a:buFont typeface="Arial" charset="0"/>
              <a:buNone/>
              <a:defRPr/>
            </a:pPr>
            <a:r>
              <a:rPr lang="en-US" b="1" dirty="0"/>
              <a:t>4</a:t>
            </a:r>
            <a:r>
              <a:rPr lang="en-US" b="1" dirty="0" smtClean="0"/>
              <a:t>. Structure &amp; Conduct/Behavior based typology of VCs as broad patterns of </a:t>
            </a:r>
            <a:r>
              <a:rPr lang="en-US" b="1" dirty="0" err="1" smtClean="0"/>
              <a:t>meso</a:t>
            </a:r>
            <a:r>
              <a:rPr lang="en-US" b="1" dirty="0" smtClean="0"/>
              <a:t>:</a:t>
            </a:r>
            <a:endParaRPr lang="en-US" dirty="0" smtClean="0"/>
          </a:p>
          <a:p>
            <a:pPr marL="0" indent="0">
              <a:buFont typeface="Arial" charset="0"/>
              <a:buNone/>
              <a:defRPr/>
            </a:pPr>
            <a:r>
              <a:rPr lang="en-US" b="1" dirty="0" smtClean="0"/>
              <a:t>4.1.a. Columns as typology of VCs</a:t>
            </a:r>
          </a:p>
          <a:p>
            <a:pPr marL="514350" indent="-514350">
              <a:buFont typeface="Arial" charset="0"/>
              <a:buAutoNum type="alphaLcParenR"/>
              <a:defRPr/>
            </a:pPr>
            <a:r>
              <a:rPr lang="en-US" dirty="0" smtClean="0"/>
              <a:t>“A-System” (local/traditional and traditional rural-urban VC)</a:t>
            </a:r>
          </a:p>
          <a:p>
            <a:pPr marL="514350" indent="-514350">
              <a:buFont typeface="Arial" charset="0"/>
              <a:buAutoNum type="alphaLcParenR"/>
              <a:defRPr/>
            </a:pPr>
            <a:r>
              <a:rPr lang="en-US" dirty="0" smtClean="0"/>
              <a:t>B-system (transitional rural-urban VC)</a:t>
            </a:r>
          </a:p>
          <a:p>
            <a:pPr marL="514350" indent="-514350">
              <a:buFont typeface="Arial" charset="0"/>
              <a:buAutoNum type="alphaLcParenR"/>
              <a:defRPr/>
            </a:pPr>
            <a:r>
              <a:rPr lang="en-US" dirty="0" smtClean="0"/>
              <a:t>C-system (modern rural urban and international VC)</a:t>
            </a:r>
          </a:p>
          <a:p>
            <a:pPr marL="514350" indent="-514350">
              <a:buFont typeface="Arial" charset="0"/>
              <a:buAutoNum type="alphaLcParenR"/>
              <a:defRPr/>
            </a:pPr>
            <a:r>
              <a:rPr lang="en-US" dirty="0" smtClean="0"/>
              <a:t>SUB COLUMNS are segments of VC and “overall”</a:t>
            </a:r>
            <a:endParaRPr lang="en-US" dirty="0"/>
          </a:p>
        </p:txBody>
      </p:sp>
    </p:spTree>
    <p:extLst>
      <p:ext uri="{BB962C8B-B14F-4D97-AF65-F5344CB8AC3E}">
        <p14:creationId xmlns:p14="http://schemas.microsoft.com/office/powerpoint/2010/main" val="26824274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503238"/>
          </a:xfrm>
        </p:spPr>
        <p:txBody>
          <a:bodyPr>
            <a:normAutofit fontScale="90000"/>
          </a:bodyPr>
          <a:lstStyle/>
          <a:p>
            <a:r>
              <a:rPr lang="en-US" dirty="0" smtClean="0"/>
              <a:t>4.1.b. VC </a:t>
            </a:r>
            <a:r>
              <a:rPr lang="en-US" dirty="0"/>
              <a:t>typology based on </a:t>
            </a:r>
            <a:r>
              <a:rPr lang="en-US" dirty="0" smtClean="0"/>
              <a:t>structure (example on board with Bangladesh fish)</a:t>
            </a:r>
            <a:r>
              <a:rPr lang="en-US" dirty="0"/>
              <a:t/>
            </a:r>
            <a:br>
              <a:rPr lang="en-US" dirty="0"/>
            </a:br>
            <a:endParaRPr lang="en-US" dirty="0"/>
          </a:p>
        </p:txBody>
      </p:sp>
      <p:sp>
        <p:nvSpPr>
          <p:cNvPr id="3" name="Content Placeholder 2"/>
          <p:cNvSpPr>
            <a:spLocks noGrp="1"/>
          </p:cNvSpPr>
          <p:nvPr>
            <p:ph idx="1"/>
          </p:nvPr>
        </p:nvSpPr>
        <p:spPr>
          <a:xfrm>
            <a:off x="457200" y="1752600"/>
            <a:ext cx="8229600" cy="4373563"/>
          </a:xfrm>
        </p:spPr>
        <p:txBody>
          <a:bodyPr>
            <a:normAutofit fontScale="92500" lnSpcReduction="20000"/>
          </a:bodyPr>
          <a:lstStyle/>
          <a:p>
            <a:pPr marL="514350" indent="-514350">
              <a:buAutoNum type="alphaLcParenR"/>
            </a:pPr>
            <a:r>
              <a:rPr lang="en-US" b="1" dirty="0" smtClean="0"/>
              <a:t>Most traditional </a:t>
            </a:r>
            <a:r>
              <a:rPr lang="en-US" dirty="0" smtClean="0"/>
              <a:t>with spatially short, </a:t>
            </a:r>
            <a:r>
              <a:rPr lang="en-US" dirty="0" err="1" smtClean="0"/>
              <a:t>intermediationally</a:t>
            </a:r>
            <a:r>
              <a:rPr lang="en-US" dirty="0" smtClean="0"/>
              <a:t> short</a:t>
            </a:r>
          </a:p>
          <a:p>
            <a:pPr marL="514350" indent="-514350">
              <a:buAutoNum type="alphaLcParenR"/>
            </a:pPr>
            <a:r>
              <a:rPr lang="en-US" b="1" dirty="0" smtClean="0"/>
              <a:t>Traditional</a:t>
            </a:r>
            <a:r>
              <a:rPr lang="en-US" dirty="0" smtClean="0"/>
              <a:t> with spatially longer, </a:t>
            </a:r>
            <a:r>
              <a:rPr lang="en-US" dirty="0" err="1" smtClean="0"/>
              <a:t>intermediationally</a:t>
            </a:r>
            <a:r>
              <a:rPr lang="en-US" dirty="0" smtClean="0"/>
              <a:t> long</a:t>
            </a:r>
          </a:p>
          <a:p>
            <a:pPr marL="514350" indent="-514350">
              <a:buAutoNum type="alphaLcParenR"/>
            </a:pPr>
            <a:r>
              <a:rPr lang="en-US" dirty="0" smtClean="0"/>
              <a:t>I</a:t>
            </a:r>
            <a:r>
              <a:rPr lang="en-US" b="1" dirty="0" smtClean="0"/>
              <a:t>ntermediate/transition</a:t>
            </a:r>
            <a:r>
              <a:rPr lang="en-US" dirty="0" smtClean="0"/>
              <a:t> with initial dis-intermediation</a:t>
            </a:r>
          </a:p>
          <a:p>
            <a:pPr marL="0" indent="0">
              <a:buNone/>
            </a:pPr>
            <a:r>
              <a:rPr lang="en-US" dirty="0" smtClean="0"/>
              <a:t>… with initial structural &amp; conduct transformation</a:t>
            </a:r>
          </a:p>
          <a:p>
            <a:pPr marL="0" indent="0">
              <a:buNone/>
            </a:pPr>
            <a:r>
              <a:rPr lang="en-US" dirty="0" smtClean="0"/>
              <a:t>d) </a:t>
            </a:r>
            <a:r>
              <a:rPr lang="en-US" b="1" dirty="0" smtClean="0"/>
              <a:t>Modern</a:t>
            </a:r>
            <a:r>
              <a:rPr lang="en-US" dirty="0" smtClean="0"/>
              <a:t> with re-intermediation &amp; advanced disintermediation</a:t>
            </a:r>
          </a:p>
          <a:p>
            <a:pPr marL="0" indent="0">
              <a:buNone/>
            </a:pPr>
            <a:r>
              <a:rPr lang="en-US" dirty="0" smtClean="0"/>
              <a:t>… with advanced transformation</a:t>
            </a:r>
          </a:p>
          <a:p>
            <a:pPr marL="514350" indent="-514350">
              <a:buAutoNum type="alphaLcParenR"/>
            </a:pPr>
            <a:endParaRPr lang="en-US" dirty="0"/>
          </a:p>
        </p:txBody>
      </p:sp>
    </p:spTree>
    <p:extLst>
      <p:ext uri="{BB962C8B-B14F-4D97-AF65-F5344CB8AC3E}">
        <p14:creationId xmlns:p14="http://schemas.microsoft.com/office/powerpoint/2010/main" val="3151432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Talk</a:t>
            </a:r>
            <a:endParaRPr lang="en-US" dirty="0"/>
          </a:p>
        </p:txBody>
      </p:sp>
      <p:sp>
        <p:nvSpPr>
          <p:cNvPr id="3" name="Content Placeholder 2"/>
          <p:cNvSpPr>
            <a:spLocks noGrp="1"/>
          </p:cNvSpPr>
          <p:nvPr>
            <p:ph idx="1"/>
          </p:nvPr>
        </p:nvSpPr>
        <p:spPr>
          <a:xfrm>
            <a:off x="457200" y="1219200"/>
            <a:ext cx="8229600" cy="4906963"/>
          </a:xfrm>
        </p:spPr>
        <p:txBody>
          <a:bodyPr>
            <a:normAutofit fontScale="92500" lnSpcReduction="20000"/>
          </a:bodyPr>
          <a:lstStyle/>
          <a:p>
            <a:pPr marL="514350" indent="-514350">
              <a:buAutoNum type="arabicParenR"/>
            </a:pPr>
            <a:r>
              <a:rPr lang="en-US" dirty="0" smtClean="0"/>
              <a:t>Concept of the Value Chain (VC), “fish image”</a:t>
            </a:r>
          </a:p>
          <a:p>
            <a:pPr marL="514350" indent="-514350">
              <a:buAutoNum type="arabicParenR"/>
            </a:pPr>
            <a:r>
              <a:rPr lang="en-US" dirty="0" smtClean="0"/>
              <a:t>Axes of VC transformation: structure, conduct/behavior</a:t>
            </a:r>
          </a:p>
          <a:p>
            <a:pPr marL="514350" indent="-514350">
              <a:buAutoNum type="arabicParenR"/>
            </a:pPr>
            <a:r>
              <a:rPr lang="en-US" dirty="0" smtClean="0"/>
              <a:t>VC typology based on structure &amp; conduct</a:t>
            </a:r>
          </a:p>
          <a:p>
            <a:pPr marL="514350" lvl="0" indent="-514350">
              <a:buFont typeface="Arial" panose="020B0604020202020204" pitchFamily="34" charset="0"/>
              <a:buAutoNum type="arabicParenR"/>
            </a:pPr>
            <a:r>
              <a:rPr lang="en-US" dirty="0">
                <a:solidFill>
                  <a:prstClr val="black"/>
                </a:solidFill>
              </a:rPr>
              <a:t>Context of VC transformation: conditioners/drivers</a:t>
            </a:r>
          </a:p>
          <a:p>
            <a:pPr marL="514350" indent="-514350">
              <a:buAutoNum type="arabicParenR"/>
            </a:pPr>
            <a:r>
              <a:rPr lang="en-US" dirty="0" smtClean="0"/>
              <a:t>Axes of VC transformation: performance</a:t>
            </a:r>
          </a:p>
          <a:p>
            <a:pPr marL="514350" indent="-514350">
              <a:buAutoNum type="arabicParenR"/>
            </a:pPr>
            <a:r>
              <a:rPr lang="en-US" dirty="0" smtClean="0"/>
              <a:t>Linking policy issues &amp; research questions/hypotheses </a:t>
            </a:r>
          </a:p>
          <a:p>
            <a:pPr marL="514350" indent="-514350">
              <a:buAutoNum type="arabicParenR"/>
            </a:pPr>
            <a:r>
              <a:rPr lang="en-US" dirty="0" smtClean="0"/>
              <a:t>Empirical approach to hypothesis testing: survey sampling and questionnaires, analysis</a:t>
            </a:r>
          </a:p>
          <a:p>
            <a:pPr marL="514350" indent="-514350">
              <a:buAutoNum type="arabicParenR"/>
            </a:pPr>
            <a:endParaRPr lang="en-US" dirty="0"/>
          </a:p>
        </p:txBody>
      </p:sp>
    </p:spTree>
    <p:extLst>
      <p:ext uri="{BB962C8B-B14F-4D97-AF65-F5344CB8AC3E}">
        <p14:creationId xmlns:p14="http://schemas.microsoft.com/office/powerpoint/2010/main" val="26758825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endParaRPr lang="en-US" altLang="en-US" smtClean="0"/>
          </a:p>
        </p:txBody>
      </p:sp>
      <p:sp>
        <p:nvSpPr>
          <p:cNvPr id="3" name="Content Placeholder 2"/>
          <p:cNvSpPr>
            <a:spLocks noGrp="1"/>
          </p:cNvSpPr>
          <p:nvPr>
            <p:ph idx="1"/>
          </p:nvPr>
        </p:nvSpPr>
        <p:spPr>
          <a:xfrm>
            <a:off x="457200" y="457200"/>
            <a:ext cx="8229600" cy="5668963"/>
          </a:xfrm>
        </p:spPr>
        <p:txBody>
          <a:bodyPr/>
          <a:lstStyle/>
          <a:p>
            <a:pPr marL="0" indent="0">
              <a:buFont typeface="Arial" charset="0"/>
              <a:buNone/>
              <a:defRPr/>
            </a:pPr>
            <a:r>
              <a:rPr lang="en-US" b="1" dirty="0">
                <a:solidFill>
                  <a:prstClr val="black"/>
                </a:solidFill>
              </a:rPr>
              <a:t>4</a:t>
            </a:r>
            <a:r>
              <a:rPr lang="en-US" b="1" dirty="0" smtClean="0">
                <a:solidFill>
                  <a:prstClr val="black"/>
                </a:solidFill>
              </a:rPr>
              <a:t>.2. row sets for mapping of attributes and findings</a:t>
            </a:r>
            <a:endParaRPr lang="en-US" b="1" dirty="0">
              <a:solidFill>
                <a:prstClr val="black"/>
              </a:solidFill>
            </a:endParaRPr>
          </a:p>
          <a:p>
            <a:pPr marL="0" indent="0">
              <a:buFont typeface="Arial" charset="0"/>
              <a:buNone/>
              <a:defRPr/>
            </a:pPr>
            <a:r>
              <a:rPr lang="en-US" dirty="0">
                <a:solidFill>
                  <a:prstClr val="black"/>
                </a:solidFill>
              </a:rPr>
              <a:t>4</a:t>
            </a:r>
            <a:r>
              <a:rPr lang="en-US" dirty="0" smtClean="0">
                <a:solidFill>
                  <a:prstClr val="black"/>
                </a:solidFill>
              </a:rPr>
              <a:t>.2.1</a:t>
            </a:r>
            <a:r>
              <a:rPr lang="en-US" dirty="0">
                <a:solidFill>
                  <a:prstClr val="black"/>
                </a:solidFill>
              </a:rPr>
              <a:t>. </a:t>
            </a:r>
            <a:r>
              <a:rPr lang="en-US" b="1" u="sng" dirty="0">
                <a:solidFill>
                  <a:prstClr val="black"/>
                </a:solidFill>
              </a:rPr>
              <a:t>Commercial </a:t>
            </a:r>
            <a:r>
              <a:rPr lang="en-US" b="1" u="sng" dirty="0" smtClean="0">
                <a:solidFill>
                  <a:prstClr val="black"/>
                </a:solidFill>
              </a:rPr>
              <a:t>orientation, distribution of VA </a:t>
            </a:r>
            <a:r>
              <a:rPr lang="en-US" b="1" u="sng" dirty="0">
                <a:solidFill>
                  <a:prstClr val="black"/>
                </a:solidFill>
              </a:rPr>
              <a:t>&amp; leadership</a:t>
            </a:r>
          </a:p>
          <a:p>
            <a:pPr marL="514350" indent="-514350">
              <a:buFont typeface="Arial" charset="0"/>
              <a:buAutoNum type="alphaLcParenR"/>
              <a:defRPr/>
            </a:pPr>
            <a:r>
              <a:rPr lang="en-US" b="1" dirty="0">
                <a:solidFill>
                  <a:prstClr val="black"/>
                </a:solidFill>
              </a:rPr>
              <a:t>spatially</a:t>
            </a:r>
            <a:r>
              <a:rPr lang="en-US" dirty="0">
                <a:solidFill>
                  <a:prstClr val="black"/>
                </a:solidFill>
              </a:rPr>
              <a:t>: </a:t>
            </a:r>
            <a:r>
              <a:rPr lang="en-US" dirty="0" smtClean="0">
                <a:solidFill>
                  <a:prstClr val="black"/>
                </a:solidFill>
              </a:rPr>
              <a:t>short to long</a:t>
            </a:r>
            <a:endParaRPr lang="en-US" dirty="0">
              <a:solidFill>
                <a:prstClr val="black"/>
              </a:solidFill>
            </a:endParaRPr>
          </a:p>
          <a:p>
            <a:pPr marL="514350" indent="-514350">
              <a:buFont typeface="Arial" charset="0"/>
              <a:buAutoNum type="alphaLcParenR"/>
              <a:defRPr/>
            </a:pPr>
            <a:r>
              <a:rPr lang="en-US" b="1" dirty="0">
                <a:solidFill>
                  <a:prstClr val="black"/>
                </a:solidFill>
              </a:rPr>
              <a:t>Product Cycle/VA</a:t>
            </a:r>
            <a:r>
              <a:rPr lang="en-US" dirty="0">
                <a:solidFill>
                  <a:prstClr val="black"/>
                </a:solidFill>
              </a:rPr>
              <a:t>: </a:t>
            </a:r>
            <a:r>
              <a:rPr lang="en-US" dirty="0" smtClean="0">
                <a:solidFill>
                  <a:prstClr val="black"/>
                </a:solidFill>
              </a:rPr>
              <a:t>niche to commodity to differentiated (commercial) product</a:t>
            </a:r>
            <a:endParaRPr lang="en-US" dirty="0">
              <a:solidFill>
                <a:prstClr val="black"/>
              </a:solidFill>
            </a:endParaRPr>
          </a:p>
          <a:p>
            <a:pPr marL="514350" indent="-514350">
              <a:buFont typeface="Arial" charset="0"/>
              <a:buAutoNum type="alphaLcParenR"/>
              <a:defRPr/>
            </a:pPr>
            <a:r>
              <a:rPr lang="en-US" b="1" dirty="0">
                <a:solidFill>
                  <a:prstClr val="black"/>
                </a:solidFill>
              </a:rPr>
              <a:t>Product composition</a:t>
            </a:r>
            <a:r>
              <a:rPr lang="en-US" dirty="0">
                <a:solidFill>
                  <a:prstClr val="black"/>
                </a:solidFill>
              </a:rPr>
              <a:t>: </a:t>
            </a:r>
            <a:r>
              <a:rPr lang="en-US" dirty="0" smtClean="0">
                <a:solidFill>
                  <a:prstClr val="black"/>
                </a:solidFill>
              </a:rPr>
              <a:t>types of product linked to product cycle</a:t>
            </a:r>
          </a:p>
        </p:txBody>
      </p:sp>
    </p:spTree>
    <p:extLst>
      <p:ext uri="{BB962C8B-B14F-4D97-AF65-F5344CB8AC3E}">
        <p14:creationId xmlns:p14="http://schemas.microsoft.com/office/powerpoint/2010/main" val="37301660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endParaRPr lang="en-US" altLang="en-US" smtClean="0"/>
          </a:p>
        </p:txBody>
      </p:sp>
      <p:sp>
        <p:nvSpPr>
          <p:cNvPr id="9219" name="Content Placeholder 2"/>
          <p:cNvSpPr>
            <a:spLocks noGrp="1"/>
          </p:cNvSpPr>
          <p:nvPr>
            <p:ph idx="1"/>
          </p:nvPr>
        </p:nvSpPr>
        <p:spPr>
          <a:xfrm>
            <a:off x="457200" y="990600"/>
            <a:ext cx="8229600" cy="5135563"/>
          </a:xfrm>
        </p:spPr>
        <p:txBody>
          <a:bodyPr/>
          <a:lstStyle/>
          <a:p>
            <a:pPr marL="0" indent="0">
              <a:buFont typeface="Arial" charset="0"/>
              <a:buNone/>
            </a:pPr>
            <a:r>
              <a:rPr lang="en-US" altLang="en-US" b="1" dirty="0" smtClean="0">
                <a:solidFill>
                  <a:srgbClr val="000000"/>
                </a:solidFill>
              </a:rPr>
              <a:t>d) “Lead Firm” (a la </a:t>
            </a:r>
            <a:r>
              <a:rPr lang="en-US" altLang="en-US" b="1" dirty="0" err="1" smtClean="0">
                <a:solidFill>
                  <a:srgbClr val="000000"/>
                </a:solidFill>
              </a:rPr>
              <a:t>Gereffi</a:t>
            </a:r>
            <a:r>
              <a:rPr lang="en-US" altLang="en-US" b="1" dirty="0" smtClean="0">
                <a:solidFill>
                  <a:srgbClr val="000000"/>
                </a:solidFill>
              </a:rPr>
              <a:t>): </a:t>
            </a:r>
            <a:r>
              <a:rPr lang="en-US" altLang="en-US" dirty="0" smtClean="0">
                <a:solidFill>
                  <a:srgbClr val="000000"/>
                </a:solidFill>
              </a:rPr>
              <a:t>upstream or midstream or downstream “led”</a:t>
            </a:r>
          </a:p>
          <a:p>
            <a:pPr marL="0" indent="0">
              <a:buNone/>
            </a:pPr>
            <a:r>
              <a:rPr lang="en-US" altLang="en-US" b="1" dirty="0" smtClean="0">
                <a:solidFill>
                  <a:srgbClr val="000000"/>
                </a:solidFill>
              </a:rPr>
              <a:t>e) Distribution of VA over segments and over sub-strata in segment: </a:t>
            </a:r>
            <a:r>
              <a:rPr lang="en-US" altLang="en-US" dirty="0" smtClean="0">
                <a:solidFill>
                  <a:srgbClr val="000000"/>
                </a:solidFill>
              </a:rPr>
              <a:t>upstream to downstream,</a:t>
            </a:r>
            <a:r>
              <a:rPr lang="en-US" altLang="en-US" b="1" dirty="0" smtClean="0">
                <a:solidFill>
                  <a:srgbClr val="000000"/>
                </a:solidFill>
              </a:rPr>
              <a:t> socioeconomic</a:t>
            </a:r>
            <a:r>
              <a:rPr lang="en-US" altLang="en-US" dirty="0" smtClean="0">
                <a:solidFill>
                  <a:srgbClr val="000000"/>
                </a:solidFill>
              </a:rPr>
              <a:t>; </a:t>
            </a:r>
          </a:p>
          <a:p>
            <a:pPr marL="0" indent="0">
              <a:buNone/>
            </a:pPr>
            <a:r>
              <a:rPr lang="en-US" b="1" dirty="0" smtClean="0">
                <a:solidFill>
                  <a:srgbClr val="000000"/>
                </a:solidFill>
              </a:rPr>
              <a:t>… also structural: </a:t>
            </a:r>
            <a:r>
              <a:rPr lang="en-US" b="1" dirty="0" smtClean="0">
                <a:solidFill>
                  <a:prstClr val="black"/>
                </a:solidFill>
              </a:rPr>
              <a:t>Share </a:t>
            </a:r>
            <a:r>
              <a:rPr lang="en-US" b="1" dirty="0">
                <a:solidFill>
                  <a:prstClr val="black"/>
                </a:solidFill>
              </a:rPr>
              <a:t>of post-</a:t>
            </a:r>
            <a:r>
              <a:rPr lang="en-US" b="1" dirty="0" err="1">
                <a:solidFill>
                  <a:prstClr val="black"/>
                </a:solidFill>
              </a:rPr>
              <a:t>farmgate</a:t>
            </a:r>
            <a:r>
              <a:rPr lang="en-US" b="1" dirty="0">
                <a:solidFill>
                  <a:prstClr val="black"/>
                </a:solidFill>
              </a:rPr>
              <a:t> </a:t>
            </a:r>
            <a:r>
              <a:rPr lang="en-US" dirty="0">
                <a:solidFill>
                  <a:prstClr val="black"/>
                </a:solidFill>
              </a:rPr>
              <a:t>– small to large</a:t>
            </a:r>
            <a:endParaRPr lang="en-US" dirty="0"/>
          </a:p>
          <a:p>
            <a:pPr marL="0" indent="0">
              <a:buFont typeface="Arial" charset="0"/>
              <a:buNone/>
            </a:pPr>
            <a:r>
              <a:rPr lang="en-US" altLang="en-US" b="1" dirty="0" smtClean="0">
                <a:solidFill>
                  <a:srgbClr val="000000"/>
                </a:solidFill>
              </a:rPr>
              <a:t>f) Capital ownership</a:t>
            </a:r>
            <a:r>
              <a:rPr lang="en-US" altLang="en-US" dirty="0" smtClean="0">
                <a:solidFill>
                  <a:srgbClr val="000000"/>
                </a:solidFill>
              </a:rPr>
              <a:t>: domestic to regional to global; investment dynamics</a:t>
            </a:r>
            <a:endParaRPr lang="en-US" altLang="en-US" dirty="0" smtClean="0"/>
          </a:p>
          <a:p>
            <a:pPr marL="0" indent="0">
              <a:buFont typeface="Arial" charset="0"/>
              <a:buNone/>
            </a:pPr>
            <a:endParaRPr lang="en-US" altLang="en-US" b="1" dirty="0" smtClean="0">
              <a:solidFill>
                <a:srgbClr val="000000"/>
              </a:solidFill>
            </a:endParaRPr>
          </a:p>
          <a:p>
            <a:pPr marL="0" indent="0">
              <a:buFont typeface="Arial" charset="0"/>
              <a:buNone/>
            </a:pPr>
            <a:endParaRPr lang="en-US" altLang="en-US" dirty="0" smtClean="0"/>
          </a:p>
        </p:txBody>
      </p:sp>
    </p:spTree>
    <p:extLst>
      <p:ext uri="{BB962C8B-B14F-4D97-AF65-F5344CB8AC3E}">
        <p14:creationId xmlns:p14="http://schemas.microsoft.com/office/powerpoint/2010/main" val="3686998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endParaRPr lang="en-US" altLang="en-US" smtClean="0"/>
          </a:p>
        </p:txBody>
      </p:sp>
      <p:sp>
        <p:nvSpPr>
          <p:cNvPr id="3" name="Content Placeholder 2"/>
          <p:cNvSpPr>
            <a:spLocks noGrp="1"/>
          </p:cNvSpPr>
          <p:nvPr>
            <p:ph idx="1"/>
          </p:nvPr>
        </p:nvSpPr>
        <p:spPr>
          <a:xfrm>
            <a:off x="457200" y="457200"/>
            <a:ext cx="8229600" cy="5668963"/>
          </a:xfrm>
        </p:spPr>
        <p:txBody>
          <a:bodyPr/>
          <a:lstStyle/>
          <a:p>
            <a:pPr marL="0" indent="0">
              <a:buFont typeface="Arial" charset="0"/>
              <a:buNone/>
              <a:defRPr/>
            </a:pPr>
            <a:r>
              <a:rPr lang="en-US" b="1" dirty="0"/>
              <a:t>4</a:t>
            </a:r>
            <a:r>
              <a:rPr lang="en-US" b="1" dirty="0" smtClean="0"/>
              <a:t>.2.2. </a:t>
            </a:r>
            <a:r>
              <a:rPr lang="en-US" b="1" u="sng" dirty="0" smtClean="0"/>
              <a:t>Structural</a:t>
            </a:r>
          </a:p>
          <a:p>
            <a:pPr marL="514350" indent="-514350">
              <a:buFont typeface="Arial" charset="0"/>
              <a:buAutoNum type="alphaLcParenR"/>
              <a:defRPr/>
            </a:pPr>
            <a:r>
              <a:rPr lang="en-US" b="1" dirty="0" smtClean="0"/>
              <a:t>Geographic length</a:t>
            </a:r>
            <a:r>
              <a:rPr lang="en-US" dirty="0" smtClean="0"/>
              <a:t>: short to long</a:t>
            </a:r>
          </a:p>
          <a:p>
            <a:pPr marL="514350" indent="-514350">
              <a:buFont typeface="Arial" charset="0"/>
              <a:buAutoNum type="alphaLcParenR"/>
              <a:defRPr/>
            </a:pPr>
            <a:r>
              <a:rPr lang="en-US" b="1" dirty="0" err="1" smtClean="0"/>
              <a:t>Intermediational</a:t>
            </a:r>
            <a:r>
              <a:rPr lang="en-US" b="1" dirty="0" smtClean="0"/>
              <a:t> length</a:t>
            </a:r>
            <a:r>
              <a:rPr lang="en-US" dirty="0" smtClean="0"/>
              <a:t>: monotonic: many hands to few hands/direct sale/direct buy (</a:t>
            </a:r>
            <a:r>
              <a:rPr lang="en-US" b="1" dirty="0" smtClean="0"/>
              <a:t>or</a:t>
            </a:r>
            <a:r>
              <a:rPr lang="en-US" dirty="0" smtClean="0"/>
              <a:t> </a:t>
            </a:r>
            <a:r>
              <a:rPr lang="en-US" b="1" dirty="0" smtClean="0"/>
              <a:t>U or J curve</a:t>
            </a:r>
            <a:r>
              <a:rPr lang="en-US" dirty="0" smtClean="0"/>
              <a:t>); Tanzania maize vs </a:t>
            </a:r>
            <a:r>
              <a:rPr lang="en-US" dirty="0" err="1" smtClean="0"/>
              <a:t>hortic</a:t>
            </a:r>
            <a:r>
              <a:rPr lang="en-US" dirty="0" smtClean="0"/>
              <a:t>.</a:t>
            </a:r>
          </a:p>
          <a:p>
            <a:pPr marL="514350" indent="-514350">
              <a:buFont typeface="Arial" charset="0"/>
              <a:buAutoNum type="alphaLcParenR"/>
              <a:defRPr/>
            </a:pPr>
            <a:r>
              <a:rPr lang="en-US" b="1" dirty="0" smtClean="0"/>
              <a:t>Share of post </a:t>
            </a:r>
            <a:r>
              <a:rPr lang="en-US" b="1" dirty="0" err="1" smtClean="0"/>
              <a:t>farmgate</a:t>
            </a:r>
            <a:r>
              <a:rPr lang="en-US" b="1" dirty="0" smtClean="0"/>
              <a:t> in total VA</a:t>
            </a:r>
          </a:p>
          <a:p>
            <a:pPr marL="514350" indent="-514350">
              <a:buFont typeface="Arial" charset="0"/>
              <a:buAutoNum type="alphaLcParenR"/>
              <a:defRPr/>
            </a:pPr>
            <a:r>
              <a:rPr lang="en-US" b="1" dirty="0" smtClean="0"/>
              <a:t>Per segment consolidation</a:t>
            </a:r>
            <a:r>
              <a:rPr lang="en-US" dirty="0" smtClean="0"/>
              <a:t>: fragmented to consolidated</a:t>
            </a:r>
          </a:p>
          <a:p>
            <a:pPr marL="514350" indent="-514350">
              <a:buFont typeface="Arial" charset="0"/>
              <a:buAutoNum type="alphaLcParenR"/>
              <a:defRPr/>
            </a:pPr>
            <a:r>
              <a:rPr lang="en-US" b="1" dirty="0" err="1" smtClean="0"/>
              <a:t>Netchain</a:t>
            </a:r>
            <a:r>
              <a:rPr lang="en-US" b="1" dirty="0" smtClean="0"/>
              <a:t>/network/clustering: </a:t>
            </a:r>
            <a:r>
              <a:rPr lang="en-US" dirty="0" smtClean="0"/>
              <a:t>no cluster, clustered, de-clustered, networked clusters</a:t>
            </a:r>
            <a:endParaRPr lang="en-US" dirty="0"/>
          </a:p>
        </p:txBody>
      </p:sp>
    </p:spTree>
    <p:extLst>
      <p:ext uri="{BB962C8B-B14F-4D97-AF65-F5344CB8AC3E}">
        <p14:creationId xmlns:p14="http://schemas.microsoft.com/office/powerpoint/2010/main" val="8122960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endParaRPr lang="en-US" altLang="en-US" smtClean="0"/>
          </a:p>
        </p:txBody>
      </p:sp>
      <p:sp>
        <p:nvSpPr>
          <p:cNvPr id="3" name="Content Placeholder 2"/>
          <p:cNvSpPr>
            <a:spLocks noGrp="1"/>
          </p:cNvSpPr>
          <p:nvPr>
            <p:ph idx="1"/>
          </p:nvPr>
        </p:nvSpPr>
        <p:spPr>
          <a:xfrm>
            <a:off x="457200" y="609600"/>
            <a:ext cx="8229600" cy="5516563"/>
          </a:xfrm>
        </p:spPr>
        <p:txBody>
          <a:bodyPr/>
          <a:lstStyle/>
          <a:p>
            <a:pPr marL="0" indent="0">
              <a:buFont typeface="Arial" charset="0"/>
              <a:buNone/>
              <a:defRPr/>
            </a:pPr>
            <a:r>
              <a:rPr lang="en-US" b="1" dirty="0">
                <a:solidFill>
                  <a:prstClr val="black"/>
                </a:solidFill>
              </a:rPr>
              <a:t>4</a:t>
            </a:r>
            <a:r>
              <a:rPr lang="en-US" b="1" dirty="0" smtClean="0">
                <a:solidFill>
                  <a:prstClr val="black"/>
                </a:solidFill>
              </a:rPr>
              <a:t>.2.3</a:t>
            </a:r>
            <a:r>
              <a:rPr lang="en-US" b="1" dirty="0">
                <a:solidFill>
                  <a:prstClr val="black"/>
                </a:solidFill>
              </a:rPr>
              <a:t>. </a:t>
            </a:r>
            <a:r>
              <a:rPr lang="en-US" b="1" u="sng" dirty="0">
                <a:solidFill>
                  <a:prstClr val="black"/>
                </a:solidFill>
              </a:rPr>
              <a:t>Conduct: Technological</a:t>
            </a:r>
          </a:p>
          <a:p>
            <a:pPr marL="514350" indent="-514350">
              <a:buFont typeface="Arial" charset="0"/>
              <a:buAutoNum type="alphaLcParenR"/>
              <a:defRPr/>
            </a:pPr>
            <a:r>
              <a:rPr lang="en-US" b="1" dirty="0">
                <a:solidFill>
                  <a:prstClr val="black"/>
                </a:solidFill>
              </a:rPr>
              <a:t>Scale of firm</a:t>
            </a:r>
            <a:r>
              <a:rPr lang="en-US" dirty="0">
                <a:solidFill>
                  <a:prstClr val="black"/>
                </a:solidFill>
              </a:rPr>
              <a:t>: </a:t>
            </a:r>
            <a:r>
              <a:rPr lang="en-US" dirty="0" smtClean="0">
                <a:solidFill>
                  <a:prstClr val="black"/>
                </a:solidFill>
              </a:rPr>
              <a:t>from small to big</a:t>
            </a:r>
            <a:endParaRPr lang="en-US" dirty="0">
              <a:solidFill>
                <a:prstClr val="black"/>
              </a:solidFill>
            </a:endParaRPr>
          </a:p>
          <a:p>
            <a:pPr marL="514350" indent="-514350">
              <a:buFont typeface="Arial" charset="0"/>
              <a:buAutoNum type="alphaLcParenR"/>
              <a:defRPr/>
            </a:pPr>
            <a:r>
              <a:rPr lang="en-US" b="1" dirty="0">
                <a:solidFill>
                  <a:prstClr val="black"/>
                </a:solidFill>
              </a:rPr>
              <a:t>Capital/labor ratio of firms</a:t>
            </a:r>
            <a:r>
              <a:rPr lang="en-US" dirty="0">
                <a:solidFill>
                  <a:prstClr val="black"/>
                </a:solidFill>
              </a:rPr>
              <a:t>: </a:t>
            </a:r>
            <a:r>
              <a:rPr lang="en-US" dirty="0" smtClean="0">
                <a:solidFill>
                  <a:prstClr val="black"/>
                </a:solidFill>
              </a:rPr>
              <a:t>from low to high (and vintage &amp; type change: hammer to roller mill)</a:t>
            </a:r>
            <a:endParaRPr lang="en-US" dirty="0">
              <a:solidFill>
                <a:prstClr val="black"/>
              </a:solidFill>
            </a:endParaRPr>
          </a:p>
          <a:p>
            <a:pPr marL="514350" indent="-514350">
              <a:buFont typeface="Arial" charset="0"/>
              <a:buAutoNum type="alphaLcParenR"/>
              <a:defRPr/>
            </a:pPr>
            <a:r>
              <a:rPr lang="en-US" b="1" dirty="0">
                <a:solidFill>
                  <a:prstClr val="black"/>
                </a:solidFill>
              </a:rPr>
              <a:t>Asset specificity</a:t>
            </a:r>
            <a:r>
              <a:rPr lang="en-US" dirty="0">
                <a:solidFill>
                  <a:prstClr val="black"/>
                </a:solidFill>
              </a:rPr>
              <a:t>: </a:t>
            </a:r>
            <a:r>
              <a:rPr lang="en-US" dirty="0" smtClean="0">
                <a:solidFill>
                  <a:prstClr val="black"/>
                </a:solidFill>
              </a:rPr>
              <a:t>from low to high</a:t>
            </a:r>
            <a:endParaRPr lang="en-US" dirty="0">
              <a:solidFill>
                <a:prstClr val="black"/>
              </a:solidFill>
            </a:endParaRPr>
          </a:p>
          <a:p>
            <a:pPr marL="514350" indent="-514350">
              <a:buFont typeface="Arial" charset="0"/>
              <a:buAutoNum type="alphaLcParenR"/>
              <a:defRPr/>
            </a:pPr>
            <a:r>
              <a:rPr lang="en-US" b="1" dirty="0">
                <a:solidFill>
                  <a:prstClr val="black"/>
                </a:solidFill>
              </a:rPr>
              <a:t>Labor skill</a:t>
            </a:r>
            <a:r>
              <a:rPr lang="en-US" dirty="0">
                <a:solidFill>
                  <a:prstClr val="black"/>
                </a:solidFill>
              </a:rPr>
              <a:t>: </a:t>
            </a:r>
            <a:r>
              <a:rPr lang="en-US" dirty="0" smtClean="0">
                <a:solidFill>
                  <a:prstClr val="black"/>
                </a:solidFill>
              </a:rPr>
              <a:t>from low to high</a:t>
            </a:r>
          </a:p>
          <a:p>
            <a:pPr marL="514350" indent="-514350">
              <a:buFont typeface="Arial" charset="0"/>
              <a:buAutoNum type="alphaLcParenR"/>
              <a:defRPr/>
            </a:pPr>
            <a:r>
              <a:rPr lang="en-US" b="1" dirty="0" smtClean="0">
                <a:solidFill>
                  <a:prstClr val="black"/>
                </a:solidFill>
              </a:rPr>
              <a:t>Productive capital attributes</a:t>
            </a:r>
            <a:r>
              <a:rPr lang="en-US" dirty="0" smtClean="0">
                <a:solidFill>
                  <a:prstClr val="black"/>
                </a:solidFill>
              </a:rPr>
              <a:t> (transferred vs indigenous etc.)</a:t>
            </a:r>
          </a:p>
        </p:txBody>
      </p:sp>
    </p:spTree>
    <p:extLst>
      <p:ext uri="{BB962C8B-B14F-4D97-AF65-F5344CB8AC3E}">
        <p14:creationId xmlns:p14="http://schemas.microsoft.com/office/powerpoint/2010/main" val="15313396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endParaRPr lang="en-US" altLang="en-US" smtClean="0"/>
          </a:p>
        </p:txBody>
      </p:sp>
      <p:sp>
        <p:nvSpPr>
          <p:cNvPr id="3" name="Content Placeholder 2"/>
          <p:cNvSpPr>
            <a:spLocks noGrp="1"/>
          </p:cNvSpPr>
          <p:nvPr>
            <p:ph idx="1"/>
          </p:nvPr>
        </p:nvSpPr>
        <p:spPr>
          <a:xfrm>
            <a:off x="457200" y="838200"/>
            <a:ext cx="8229600" cy="5287963"/>
          </a:xfrm>
        </p:spPr>
        <p:txBody>
          <a:bodyPr/>
          <a:lstStyle/>
          <a:p>
            <a:pPr marL="0" indent="0">
              <a:buFont typeface="Arial" charset="0"/>
              <a:buNone/>
              <a:defRPr/>
            </a:pPr>
            <a:r>
              <a:rPr lang="en-US" dirty="0"/>
              <a:t>4</a:t>
            </a:r>
            <a:r>
              <a:rPr lang="en-US" dirty="0" smtClean="0"/>
              <a:t>.2.4. </a:t>
            </a:r>
            <a:r>
              <a:rPr lang="en-US" b="1" u="sng" dirty="0" smtClean="0"/>
              <a:t>Institutional &amp; Organizational</a:t>
            </a:r>
          </a:p>
          <a:p>
            <a:pPr marL="514350" indent="-514350">
              <a:buFont typeface="Arial" charset="0"/>
              <a:buAutoNum type="alphaLcParenR"/>
              <a:defRPr/>
            </a:pPr>
            <a:r>
              <a:rPr lang="en-US" b="1" dirty="0" smtClean="0"/>
              <a:t>Market organization: </a:t>
            </a:r>
            <a:r>
              <a:rPr lang="en-US" dirty="0" smtClean="0"/>
              <a:t>spot to coordinated to VI</a:t>
            </a:r>
            <a:endParaRPr lang="en-US" b="1" dirty="0" smtClean="0"/>
          </a:p>
          <a:p>
            <a:pPr marL="514350" indent="-514350">
              <a:buFont typeface="Arial" charset="0"/>
              <a:buAutoNum type="alphaLcParenR"/>
              <a:defRPr/>
            </a:pPr>
            <a:r>
              <a:rPr lang="en-US" b="1" dirty="0" smtClean="0"/>
              <a:t>Vertical integration (or “functional fragmentation”): </a:t>
            </a:r>
            <a:r>
              <a:rPr lang="en-US" dirty="0" smtClean="0"/>
              <a:t>fragmented to linked</a:t>
            </a:r>
            <a:endParaRPr lang="en-US" b="1" dirty="0" smtClean="0"/>
          </a:p>
          <a:p>
            <a:pPr marL="514350" indent="-514350">
              <a:buFont typeface="Arial" charset="0"/>
              <a:buAutoNum type="alphaLcParenR"/>
              <a:defRPr/>
            </a:pPr>
            <a:r>
              <a:rPr lang="en-US" b="1" dirty="0" smtClean="0"/>
              <a:t>Horizontal integration: </a:t>
            </a:r>
            <a:r>
              <a:rPr lang="en-US" dirty="0" smtClean="0"/>
              <a:t>individual to horizontal linkage (coops, clusters)</a:t>
            </a:r>
          </a:p>
          <a:p>
            <a:pPr marL="0" lvl="0" indent="0" eaLnBrk="1" fontAlgn="auto" hangingPunct="1">
              <a:spcAft>
                <a:spcPts val="0"/>
              </a:spcAft>
              <a:buNone/>
            </a:pPr>
            <a:r>
              <a:rPr lang="en-US" b="1" dirty="0" smtClean="0"/>
              <a:t>d) Procurement system change by buying firms: </a:t>
            </a:r>
            <a:r>
              <a:rPr lang="en-US" dirty="0">
                <a:solidFill>
                  <a:prstClr val="black"/>
                </a:solidFill>
              </a:rPr>
              <a:t>distribution centers/centralized, &amp; specialized/dedicated wholesalers/agents</a:t>
            </a:r>
          </a:p>
          <a:p>
            <a:pPr marL="514350" indent="-514350">
              <a:buFont typeface="Arial" charset="0"/>
              <a:buAutoNum type="alphaLcParenR"/>
              <a:defRPr/>
            </a:pPr>
            <a:endParaRPr lang="en-US" b="1" dirty="0"/>
          </a:p>
        </p:txBody>
      </p:sp>
    </p:spTree>
    <p:extLst>
      <p:ext uri="{BB962C8B-B14F-4D97-AF65-F5344CB8AC3E}">
        <p14:creationId xmlns:p14="http://schemas.microsoft.com/office/powerpoint/2010/main" val="42353356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endParaRPr lang="en-US"/>
          </a:p>
        </p:txBody>
      </p:sp>
      <p:sp>
        <p:nvSpPr>
          <p:cNvPr id="3" name="Content Placeholder 2"/>
          <p:cNvSpPr>
            <a:spLocks noGrp="1"/>
          </p:cNvSpPr>
          <p:nvPr>
            <p:ph idx="1"/>
          </p:nvPr>
        </p:nvSpPr>
        <p:spPr>
          <a:xfrm>
            <a:off x="457200" y="533400"/>
            <a:ext cx="8229600" cy="5592763"/>
          </a:xfrm>
        </p:spPr>
        <p:txBody>
          <a:bodyPr/>
          <a:lstStyle/>
          <a:p>
            <a:pPr marL="0" lvl="0" indent="0">
              <a:buNone/>
              <a:defRPr/>
            </a:pPr>
            <a:r>
              <a:rPr lang="en-US" b="1" dirty="0">
                <a:solidFill>
                  <a:prstClr val="black"/>
                </a:solidFill>
              </a:rPr>
              <a:t>e</a:t>
            </a:r>
            <a:r>
              <a:rPr lang="en-US" b="1" dirty="0" smtClean="0">
                <a:solidFill>
                  <a:prstClr val="black"/>
                </a:solidFill>
              </a:rPr>
              <a:t>) Inter-firm </a:t>
            </a:r>
            <a:r>
              <a:rPr lang="en-US" b="1" dirty="0">
                <a:solidFill>
                  <a:prstClr val="black"/>
                </a:solidFill>
              </a:rPr>
              <a:t>institution/contracts: </a:t>
            </a:r>
            <a:r>
              <a:rPr lang="en-US" dirty="0">
                <a:solidFill>
                  <a:prstClr val="black"/>
                </a:solidFill>
              </a:rPr>
              <a:t>spot to contracts (verbal to written</a:t>
            </a:r>
            <a:r>
              <a:rPr lang="en-US" dirty="0" smtClean="0">
                <a:solidFill>
                  <a:prstClr val="black"/>
                </a:solidFill>
              </a:rPr>
              <a:t>)</a:t>
            </a:r>
          </a:p>
          <a:p>
            <a:pPr marL="0" lvl="0" indent="0">
              <a:buNone/>
              <a:defRPr/>
            </a:pPr>
            <a:r>
              <a:rPr lang="en-US" b="1" dirty="0">
                <a:solidFill>
                  <a:prstClr val="black"/>
                </a:solidFill>
              </a:rPr>
              <a:t>f</a:t>
            </a:r>
            <a:r>
              <a:rPr lang="en-US" b="1" dirty="0" smtClean="0">
                <a:solidFill>
                  <a:prstClr val="black"/>
                </a:solidFill>
              </a:rPr>
              <a:t>) inter-segment VC finance (tied, not tied)</a:t>
            </a:r>
            <a:endParaRPr lang="en-US" b="1" dirty="0">
              <a:solidFill>
                <a:prstClr val="black"/>
              </a:solidFill>
            </a:endParaRPr>
          </a:p>
          <a:p>
            <a:pPr marL="0" lvl="0" indent="0">
              <a:buNone/>
              <a:defRPr/>
            </a:pPr>
            <a:r>
              <a:rPr lang="en-US" b="1" dirty="0">
                <a:solidFill>
                  <a:prstClr val="black"/>
                </a:solidFill>
              </a:rPr>
              <a:t>g</a:t>
            </a:r>
            <a:r>
              <a:rPr lang="en-US" b="1" dirty="0" smtClean="0">
                <a:solidFill>
                  <a:prstClr val="black"/>
                </a:solidFill>
              </a:rPr>
              <a:t>) Inter-segment </a:t>
            </a:r>
            <a:r>
              <a:rPr lang="en-US" b="1" dirty="0">
                <a:solidFill>
                  <a:prstClr val="black"/>
                </a:solidFill>
              </a:rPr>
              <a:t>institution/</a:t>
            </a:r>
            <a:r>
              <a:rPr lang="en-US" b="1" u="sng" dirty="0">
                <a:solidFill>
                  <a:prstClr val="black"/>
                </a:solidFill>
              </a:rPr>
              <a:t>standards </a:t>
            </a:r>
            <a:r>
              <a:rPr lang="en-US" b="1" dirty="0">
                <a:solidFill>
                  <a:prstClr val="black"/>
                </a:solidFill>
              </a:rPr>
              <a:t>existence, setter, and </a:t>
            </a:r>
            <a:r>
              <a:rPr lang="en-US" b="1" dirty="0" smtClean="0">
                <a:solidFill>
                  <a:prstClr val="black"/>
                </a:solidFill>
              </a:rPr>
              <a:t>type (e.g. public standards; vs </a:t>
            </a:r>
            <a:r>
              <a:rPr lang="en-US" b="1" dirty="0" err="1" smtClean="0">
                <a:solidFill>
                  <a:prstClr val="black"/>
                </a:solidFill>
              </a:rPr>
              <a:t>Globalgap</a:t>
            </a:r>
            <a:r>
              <a:rPr lang="en-US" b="1" dirty="0" smtClean="0">
                <a:solidFill>
                  <a:prstClr val="black"/>
                </a:solidFill>
              </a:rPr>
              <a:t> horticulture product standards)</a:t>
            </a:r>
          </a:p>
          <a:p>
            <a:pPr marL="0" lvl="0" indent="0">
              <a:buNone/>
              <a:defRPr/>
            </a:pPr>
            <a:r>
              <a:rPr lang="en-US" dirty="0" smtClean="0">
                <a:solidFill>
                  <a:prstClr val="black"/>
                </a:solidFill>
              </a:rPr>
              <a:t>h) </a:t>
            </a:r>
            <a:r>
              <a:rPr lang="en-US" b="1" dirty="0" smtClean="0">
                <a:solidFill>
                  <a:prstClr val="black"/>
                </a:solidFill>
              </a:rPr>
              <a:t>Diffusion of brands (plus packaging)</a:t>
            </a:r>
            <a:endParaRPr lang="en-US" b="1" dirty="0">
              <a:solidFill>
                <a:prstClr val="black"/>
              </a:solidFill>
            </a:endParaRPr>
          </a:p>
          <a:p>
            <a:pPr marL="0" indent="0">
              <a:buNone/>
            </a:pPr>
            <a:endParaRPr lang="en-US" dirty="0"/>
          </a:p>
        </p:txBody>
      </p:sp>
    </p:spTree>
    <p:extLst>
      <p:ext uri="{BB962C8B-B14F-4D97-AF65-F5344CB8AC3E}">
        <p14:creationId xmlns:p14="http://schemas.microsoft.com/office/powerpoint/2010/main" val="31049099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4.3. Axes </a:t>
            </a:r>
            <a:r>
              <a:rPr lang="en-US" dirty="0"/>
              <a:t>of VC transformation: </a:t>
            </a:r>
            <a:r>
              <a:rPr lang="en-US" dirty="0" smtClean="0"/>
              <a:t>performance (changes)</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marL="514350" indent="-514350">
              <a:buAutoNum type="alphaLcParenR"/>
            </a:pPr>
            <a:r>
              <a:rPr lang="en-US" dirty="0" smtClean="0"/>
              <a:t>Value added distribution over segments (example of quality rice in Bangladesh)</a:t>
            </a:r>
          </a:p>
          <a:p>
            <a:pPr marL="514350" indent="-514350">
              <a:buAutoNum type="alphaLcParenR"/>
            </a:pPr>
            <a:r>
              <a:rPr lang="en-US" dirty="0" smtClean="0"/>
              <a:t>Distribution of participation: Exclusion and inclusion by asset or zone </a:t>
            </a:r>
          </a:p>
          <a:p>
            <a:pPr marL="514350" indent="-514350">
              <a:buAutoNum type="alphaLcParenR"/>
            </a:pPr>
            <a:r>
              <a:rPr lang="en-US" dirty="0" smtClean="0"/>
              <a:t>Variability/risk of supply and prices</a:t>
            </a:r>
          </a:p>
          <a:p>
            <a:pPr marL="514350" indent="-514350">
              <a:buAutoNum type="alphaLcParenR"/>
            </a:pPr>
            <a:r>
              <a:rPr lang="en-US" dirty="0" smtClean="0"/>
              <a:t>Income and employment impact on “producers” (upstream and midstream)</a:t>
            </a:r>
          </a:p>
          <a:p>
            <a:pPr marL="514350" indent="-514350">
              <a:buAutoNum type="alphaLcParenR"/>
            </a:pPr>
            <a:r>
              <a:rPr lang="en-US" dirty="0" smtClean="0"/>
              <a:t>Price/access and nutrition impacts on consumers </a:t>
            </a:r>
            <a:endParaRPr lang="en-US" dirty="0"/>
          </a:p>
        </p:txBody>
      </p:sp>
    </p:spTree>
    <p:extLst>
      <p:ext uri="{BB962C8B-B14F-4D97-AF65-F5344CB8AC3E}">
        <p14:creationId xmlns:p14="http://schemas.microsoft.com/office/powerpoint/2010/main" val="23143779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Illustrations of descriptive information</a:t>
            </a:r>
            <a:endParaRPr lang="en-US" dirty="0"/>
          </a:p>
        </p:txBody>
      </p:sp>
      <p:sp>
        <p:nvSpPr>
          <p:cNvPr id="3" name="Content Placeholder 2"/>
          <p:cNvSpPr>
            <a:spLocks noGrp="1"/>
          </p:cNvSpPr>
          <p:nvPr>
            <p:ph idx="1"/>
          </p:nvPr>
        </p:nvSpPr>
        <p:spPr/>
        <p:txBody>
          <a:bodyPr/>
          <a:lstStyle/>
          <a:p>
            <a:pPr marL="0" indent="0">
              <a:buNone/>
            </a:pPr>
            <a:r>
              <a:rPr lang="en-US" dirty="0" smtClean="0"/>
              <a:t>5. a) Overview of </a:t>
            </a:r>
            <a:r>
              <a:rPr lang="en-US" smtClean="0"/>
              <a:t>tables in book</a:t>
            </a:r>
            <a:endParaRPr lang="en-US" dirty="0" smtClean="0"/>
          </a:p>
          <a:p>
            <a:pPr marL="0" indent="0">
              <a:buNone/>
            </a:pPr>
            <a:r>
              <a:rPr lang="en-US" dirty="0" smtClean="0"/>
              <a:t>5.b.) overview tables in potato and rice India </a:t>
            </a:r>
            <a:endParaRPr lang="en-US" dirty="0"/>
          </a:p>
        </p:txBody>
      </p:sp>
    </p:spTree>
    <p:extLst>
      <p:ext uri="{BB962C8B-B14F-4D97-AF65-F5344CB8AC3E}">
        <p14:creationId xmlns:p14="http://schemas.microsoft.com/office/powerpoint/2010/main" val="1247222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VC concept</a:t>
            </a:r>
            <a:endParaRPr lang="en-US" dirty="0"/>
          </a:p>
        </p:txBody>
      </p:sp>
      <p:sp>
        <p:nvSpPr>
          <p:cNvPr id="3" name="Content Placeholder 2"/>
          <p:cNvSpPr>
            <a:spLocks noGrp="1"/>
          </p:cNvSpPr>
          <p:nvPr>
            <p:ph idx="1"/>
          </p:nvPr>
        </p:nvSpPr>
        <p:spPr/>
        <p:txBody>
          <a:bodyPr/>
          <a:lstStyle/>
          <a:p>
            <a:pPr marL="0" indent="0">
              <a:buNone/>
            </a:pPr>
            <a:r>
              <a:rPr lang="en-US" dirty="0" smtClean="0"/>
              <a:t>Picture a fish in your mind.</a:t>
            </a:r>
          </a:p>
          <a:p>
            <a:pPr marL="0" indent="0">
              <a:buNone/>
            </a:pPr>
            <a:r>
              <a:rPr lang="en-US" dirty="0" smtClean="0"/>
              <a:t> </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2405856"/>
            <a:ext cx="7010400" cy="2914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35543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514350" indent="-514350">
              <a:buAutoNum type="alphaLcParenR"/>
            </a:pPr>
            <a:r>
              <a:rPr lang="en-US" dirty="0" smtClean="0"/>
              <a:t>VC composed of principal “spine” of segments</a:t>
            </a:r>
          </a:p>
          <a:p>
            <a:pPr marL="514350" indent="-514350">
              <a:buAutoNum type="alphaLcParenR"/>
            </a:pPr>
            <a:r>
              <a:rPr lang="en-US" dirty="0" smtClean="0"/>
              <a:t>Each segment of which supplied by input VCs</a:t>
            </a:r>
          </a:p>
          <a:p>
            <a:pPr marL="514350" indent="-514350">
              <a:buAutoNum type="alphaLcParenR"/>
            </a:pPr>
            <a:r>
              <a:rPr lang="en-US" dirty="0" smtClean="0"/>
              <a:t>Policy issues linked to both of the above</a:t>
            </a:r>
          </a:p>
          <a:p>
            <a:pPr marL="0" indent="0">
              <a:buNone/>
            </a:pPr>
            <a:r>
              <a:rPr lang="en-US" dirty="0" smtClean="0"/>
              <a:t>… example from Bangladesh</a:t>
            </a:r>
            <a:endParaRPr lang="en-US" dirty="0"/>
          </a:p>
        </p:txBody>
      </p:sp>
    </p:spTree>
    <p:extLst>
      <p:ext uri="{BB962C8B-B14F-4D97-AF65-F5344CB8AC3E}">
        <p14:creationId xmlns:p14="http://schemas.microsoft.com/office/powerpoint/2010/main" val="3250754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 Research Questions: patterns, determinants, effects</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AutoNum type="alphaLcParenR"/>
            </a:pPr>
            <a:r>
              <a:rPr lang="en-US" b="1" dirty="0" smtClean="0"/>
              <a:t>The study focuses on the “structure-conduct-performance” of the VCs: BY SEGMENT AND OVER SEGMENTS</a:t>
            </a:r>
          </a:p>
          <a:p>
            <a:pPr marL="0" indent="0">
              <a:buNone/>
            </a:pPr>
            <a:r>
              <a:rPr lang="en-US" dirty="0" smtClean="0"/>
              <a:t>… in a “snapshot” view of patterns &amp; determinants</a:t>
            </a:r>
          </a:p>
          <a:p>
            <a:pPr marL="0" indent="0">
              <a:buNone/>
            </a:pPr>
            <a:r>
              <a:rPr lang="en-US" dirty="0" smtClean="0"/>
              <a:t>… and a dynamic view of transformation</a:t>
            </a:r>
          </a:p>
          <a:p>
            <a:pPr marL="0" indent="0">
              <a:buNone/>
            </a:pPr>
            <a:r>
              <a:rPr lang="en-US" b="1" dirty="0" smtClean="0"/>
              <a:t>b) What are the patterns &amp; determinants in the structure of the segments of the VCs and the dynamics of restructuring? </a:t>
            </a:r>
          </a:p>
          <a:p>
            <a:pPr marL="0" indent="0">
              <a:buNone/>
            </a:pPr>
            <a:r>
              <a:rPr lang="en-US" b="1" dirty="0" smtClean="0"/>
              <a:t>… geography: </a:t>
            </a:r>
            <a:r>
              <a:rPr lang="en-US" dirty="0" smtClean="0"/>
              <a:t>what is the “map” of the flows of product between rural production areas and cities and towns? How has this changed over time and why? </a:t>
            </a:r>
            <a:endParaRPr lang="en-US" dirty="0"/>
          </a:p>
        </p:txBody>
      </p:sp>
      <p:sp>
        <p:nvSpPr>
          <p:cNvPr id="4" name="Slide Number Placeholder 3"/>
          <p:cNvSpPr>
            <a:spLocks noGrp="1"/>
          </p:cNvSpPr>
          <p:nvPr>
            <p:ph type="sldNum" sz="quarter" idx="12"/>
          </p:nvPr>
        </p:nvSpPr>
        <p:spPr/>
        <p:txBody>
          <a:bodyPr/>
          <a:lstStyle/>
          <a:p>
            <a:fld id="{963D0776-17E9-46B8-BE75-58D6F6625180}" type="slidenum">
              <a:rPr lang="en-US" smtClean="0">
                <a:solidFill>
                  <a:prstClr val="black">
                    <a:tint val="75000"/>
                  </a:prstClr>
                </a:solidFill>
              </a:rPr>
              <a:pPr/>
              <a:t>5</a:t>
            </a:fld>
            <a:endParaRPr lang="en-US" dirty="0">
              <a:solidFill>
                <a:prstClr val="black">
                  <a:tint val="75000"/>
                </a:prstClr>
              </a:solidFill>
            </a:endParaRPr>
          </a:p>
        </p:txBody>
      </p:sp>
    </p:spTree>
    <p:extLst>
      <p:ext uri="{BB962C8B-B14F-4D97-AF65-F5344CB8AC3E}">
        <p14:creationId xmlns:p14="http://schemas.microsoft.com/office/powerpoint/2010/main" val="1888162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dirty="0" smtClean="0"/>
              <a:t>… </a:t>
            </a:r>
            <a:r>
              <a:rPr lang="en-US" b="1" dirty="0" smtClean="0"/>
              <a:t>structure and structural change: </a:t>
            </a:r>
            <a:r>
              <a:rPr lang="en-US" dirty="0" smtClean="0"/>
              <a:t>what are the patterns, determinants, and (over time) processes of consolidation (or de-concentration) and diffusion taking place in each segment</a:t>
            </a:r>
          </a:p>
          <a:p>
            <a:pPr marL="0" indent="0">
              <a:buNone/>
            </a:pPr>
            <a:r>
              <a:rPr lang="en-US" dirty="0" smtClean="0"/>
              <a:t>… </a:t>
            </a:r>
            <a:r>
              <a:rPr lang="en-US" b="1" dirty="0" smtClean="0"/>
              <a:t>socioeconomic distribution</a:t>
            </a:r>
            <a:r>
              <a:rPr lang="en-US" dirty="0" smtClean="0"/>
              <a:t>: are the poor and small-scale actors participating in the segments, and how is this changing over time and over clusters</a:t>
            </a:r>
            <a:endParaRPr lang="en-US" dirty="0"/>
          </a:p>
        </p:txBody>
      </p:sp>
      <p:sp>
        <p:nvSpPr>
          <p:cNvPr id="4" name="Slide Number Placeholder 3"/>
          <p:cNvSpPr>
            <a:spLocks noGrp="1"/>
          </p:cNvSpPr>
          <p:nvPr>
            <p:ph type="sldNum" sz="quarter" idx="12"/>
          </p:nvPr>
        </p:nvSpPr>
        <p:spPr/>
        <p:txBody>
          <a:bodyPr/>
          <a:lstStyle/>
          <a:p>
            <a:fld id="{963D0776-17E9-46B8-BE75-58D6F6625180}" type="slidenum">
              <a:rPr lang="en-US" smtClean="0">
                <a:solidFill>
                  <a:prstClr val="black">
                    <a:tint val="75000"/>
                  </a:prstClr>
                </a:solidFill>
              </a:rPr>
              <a:pPr/>
              <a:t>6</a:t>
            </a:fld>
            <a:endParaRPr lang="en-US" dirty="0">
              <a:solidFill>
                <a:prstClr val="black">
                  <a:tint val="75000"/>
                </a:prstClr>
              </a:solidFill>
            </a:endParaRPr>
          </a:p>
        </p:txBody>
      </p:sp>
    </p:spTree>
    <p:extLst>
      <p:ext uri="{BB962C8B-B14F-4D97-AF65-F5344CB8AC3E}">
        <p14:creationId xmlns:p14="http://schemas.microsoft.com/office/powerpoint/2010/main" val="1407098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762000"/>
            <a:ext cx="8229600" cy="5364163"/>
          </a:xfrm>
        </p:spPr>
        <p:txBody>
          <a:bodyPr>
            <a:normAutofit fontScale="92500"/>
          </a:bodyPr>
          <a:lstStyle/>
          <a:p>
            <a:pPr marL="0" indent="0">
              <a:buNone/>
            </a:pPr>
            <a:r>
              <a:rPr lang="en-US" b="1" dirty="0" smtClean="0"/>
              <a:t>b) Conduct</a:t>
            </a:r>
          </a:p>
          <a:p>
            <a:pPr marL="0" indent="0">
              <a:buNone/>
            </a:pPr>
            <a:r>
              <a:rPr lang="en-US" b="1" dirty="0" smtClean="0"/>
              <a:t>… Technology patterns and change: </a:t>
            </a:r>
            <a:r>
              <a:rPr lang="en-US" dirty="0" smtClean="0"/>
              <a:t>What are the patterns and determinants of technology, scale, and variety change? Is there capital intensification? What are the “threshold investments” needed to make the technology changes? </a:t>
            </a:r>
          </a:p>
          <a:p>
            <a:pPr marL="0" indent="0">
              <a:buNone/>
            </a:pPr>
            <a:r>
              <a:rPr lang="en-US" b="1" dirty="0" smtClean="0"/>
              <a:t>… Marketing patterns and change: </a:t>
            </a:r>
            <a:r>
              <a:rPr lang="en-US" dirty="0" smtClean="0"/>
              <a:t>Is there and how much of a shift from “marginal/backyard” to “commercial producer”, and among commercial producers, the shift over market channels or choice of trader type? Is “dis-intermediation” observed?</a:t>
            </a:r>
            <a:endParaRPr lang="en-US" b="1" dirty="0"/>
          </a:p>
        </p:txBody>
      </p:sp>
      <p:sp>
        <p:nvSpPr>
          <p:cNvPr id="4" name="Slide Number Placeholder 3"/>
          <p:cNvSpPr>
            <a:spLocks noGrp="1"/>
          </p:cNvSpPr>
          <p:nvPr>
            <p:ph type="sldNum" sz="quarter" idx="12"/>
          </p:nvPr>
        </p:nvSpPr>
        <p:spPr/>
        <p:txBody>
          <a:bodyPr/>
          <a:lstStyle/>
          <a:p>
            <a:fld id="{963D0776-17E9-46B8-BE75-58D6F6625180}" type="slidenum">
              <a:rPr lang="en-US" smtClean="0">
                <a:solidFill>
                  <a:prstClr val="black">
                    <a:tint val="75000"/>
                  </a:prstClr>
                </a:solidFill>
              </a:rPr>
              <a:pPr/>
              <a:t>7</a:t>
            </a:fld>
            <a:endParaRPr lang="en-US" dirty="0">
              <a:solidFill>
                <a:prstClr val="black">
                  <a:tint val="75000"/>
                </a:prstClr>
              </a:solidFill>
            </a:endParaRPr>
          </a:p>
        </p:txBody>
      </p:sp>
    </p:spTree>
    <p:extLst>
      <p:ext uri="{BB962C8B-B14F-4D97-AF65-F5344CB8AC3E}">
        <p14:creationId xmlns:p14="http://schemas.microsoft.com/office/powerpoint/2010/main" val="39205095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762000"/>
            <a:ext cx="8229600" cy="5364163"/>
          </a:xfrm>
        </p:spPr>
        <p:txBody>
          <a:bodyPr>
            <a:normAutofit fontScale="92500"/>
          </a:bodyPr>
          <a:lstStyle/>
          <a:p>
            <a:pPr marL="0" indent="0">
              <a:buNone/>
            </a:pPr>
            <a:r>
              <a:rPr lang="en-US" dirty="0" smtClean="0"/>
              <a:t>… </a:t>
            </a:r>
            <a:r>
              <a:rPr lang="en-US" b="1" dirty="0" smtClean="0"/>
              <a:t>Institutional and organizational arrangements conduct</a:t>
            </a:r>
            <a:r>
              <a:rPr lang="en-US" dirty="0" smtClean="0"/>
              <a:t>: What are the patterns and determinants in adoption of safety standards, quality assurance regimes, and cooperative/collective input or output marketing arrangements? What coordination and governance mechanisms are used and how do they vary by segment and VC type? </a:t>
            </a:r>
          </a:p>
          <a:p>
            <a:pPr marL="0" indent="0">
              <a:buNone/>
            </a:pPr>
            <a:r>
              <a:rPr lang="en-US" b="1" dirty="0" smtClean="0"/>
              <a:t>… Food Safety practice conduct</a:t>
            </a:r>
            <a:r>
              <a:rPr lang="en-US" dirty="0" smtClean="0"/>
              <a:t>: What are the patterns and determinants in use of cold chain and chemical additives? </a:t>
            </a:r>
          </a:p>
          <a:p>
            <a:pPr marL="0" indent="0">
              <a:buNone/>
            </a:pPr>
            <a:r>
              <a:rPr lang="en-US" dirty="0" smtClean="0"/>
              <a:t>… </a:t>
            </a:r>
            <a:r>
              <a:rPr lang="en-US" b="1" dirty="0" smtClean="0"/>
              <a:t>Utilization/consumption</a:t>
            </a:r>
            <a:r>
              <a:rPr lang="en-US" dirty="0" smtClean="0"/>
              <a:t> patterns of consumers</a:t>
            </a:r>
            <a:endParaRPr lang="en-US" dirty="0"/>
          </a:p>
        </p:txBody>
      </p:sp>
      <p:sp>
        <p:nvSpPr>
          <p:cNvPr id="4" name="Slide Number Placeholder 3"/>
          <p:cNvSpPr>
            <a:spLocks noGrp="1"/>
          </p:cNvSpPr>
          <p:nvPr>
            <p:ph type="sldNum" sz="quarter" idx="12"/>
          </p:nvPr>
        </p:nvSpPr>
        <p:spPr/>
        <p:txBody>
          <a:bodyPr/>
          <a:lstStyle/>
          <a:p>
            <a:fld id="{963D0776-17E9-46B8-BE75-58D6F6625180}" type="slidenum">
              <a:rPr lang="en-US" smtClean="0">
                <a:solidFill>
                  <a:prstClr val="black">
                    <a:tint val="75000"/>
                  </a:prstClr>
                </a:solidFill>
              </a:rPr>
              <a:pPr/>
              <a:t>8</a:t>
            </a:fld>
            <a:endParaRPr lang="en-US" dirty="0">
              <a:solidFill>
                <a:prstClr val="black">
                  <a:tint val="75000"/>
                </a:prstClr>
              </a:solidFill>
            </a:endParaRPr>
          </a:p>
        </p:txBody>
      </p:sp>
    </p:spTree>
    <p:extLst>
      <p:ext uri="{BB962C8B-B14F-4D97-AF65-F5344CB8AC3E}">
        <p14:creationId xmlns:p14="http://schemas.microsoft.com/office/powerpoint/2010/main" val="1790508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t>c) Performance</a:t>
            </a:r>
          </a:p>
          <a:p>
            <a:pPr marL="0" indent="0">
              <a:buNone/>
            </a:pPr>
            <a:r>
              <a:rPr lang="en-US" dirty="0" smtClean="0"/>
              <a:t>…</a:t>
            </a:r>
            <a:r>
              <a:rPr lang="en-US" b="1" dirty="0" smtClean="0"/>
              <a:t> Equity</a:t>
            </a:r>
            <a:r>
              <a:rPr lang="en-US" dirty="0" smtClean="0"/>
              <a:t>: What is the participation of the poor and women in the value chain segments? What is the employment impact of the VC transformations observed? </a:t>
            </a:r>
          </a:p>
          <a:p>
            <a:pPr marL="0" indent="0">
              <a:buNone/>
            </a:pPr>
            <a:r>
              <a:rPr lang="en-US" dirty="0" smtClean="0"/>
              <a:t>… Distribution of gains: How is value added distributed over the actors in the segments </a:t>
            </a:r>
            <a:r>
              <a:rPr lang="en-US" smtClean="0"/>
              <a:t>of the VC? </a:t>
            </a:r>
            <a:endParaRPr lang="en-US" dirty="0" smtClean="0"/>
          </a:p>
          <a:p>
            <a:pPr marL="0" indent="0">
              <a:buNone/>
            </a:pPr>
            <a:r>
              <a:rPr lang="en-US" dirty="0" smtClean="0"/>
              <a:t>… </a:t>
            </a:r>
            <a:r>
              <a:rPr lang="en-US" b="1" dirty="0" smtClean="0"/>
              <a:t>Efficiency: </a:t>
            </a:r>
            <a:r>
              <a:rPr lang="en-US" dirty="0" smtClean="0"/>
              <a:t>What is the </a:t>
            </a:r>
            <a:r>
              <a:rPr lang="en-US" dirty="0" err="1" smtClean="0"/>
              <a:t>allocative</a:t>
            </a:r>
            <a:r>
              <a:rPr lang="en-US" dirty="0" smtClean="0"/>
              <a:t> and technical efficiency of the different segments and VC types, and how does this vary over products, clusters, and time? How does this impact competitiveness and the product price to consumers? </a:t>
            </a:r>
            <a:endParaRPr lang="en-US" dirty="0"/>
          </a:p>
        </p:txBody>
      </p:sp>
      <p:sp>
        <p:nvSpPr>
          <p:cNvPr id="4" name="Slide Number Placeholder 3"/>
          <p:cNvSpPr>
            <a:spLocks noGrp="1"/>
          </p:cNvSpPr>
          <p:nvPr>
            <p:ph type="sldNum" sz="quarter" idx="12"/>
          </p:nvPr>
        </p:nvSpPr>
        <p:spPr/>
        <p:txBody>
          <a:bodyPr/>
          <a:lstStyle/>
          <a:p>
            <a:fld id="{963D0776-17E9-46B8-BE75-58D6F6625180}" type="slidenum">
              <a:rPr lang="en-US" smtClean="0">
                <a:solidFill>
                  <a:prstClr val="black">
                    <a:tint val="75000"/>
                  </a:prstClr>
                </a:solidFill>
              </a:rPr>
              <a:pPr/>
              <a:t>9</a:t>
            </a:fld>
            <a:endParaRPr lang="en-US" dirty="0">
              <a:solidFill>
                <a:prstClr val="black">
                  <a:tint val="75000"/>
                </a:prstClr>
              </a:solidFill>
            </a:endParaRPr>
          </a:p>
        </p:txBody>
      </p:sp>
    </p:spTree>
    <p:extLst>
      <p:ext uri="{BB962C8B-B14F-4D97-AF65-F5344CB8AC3E}">
        <p14:creationId xmlns:p14="http://schemas.microsoft.com/office/powerpoint/2010/main" val="19369684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924</TotalTime>
  <Words>1494</Words>
  <Application>Microsoft Office PowerPoint</Application>
  <PresentationFormat>Affichage à l'écran (4:3)</PresentationFormat>
  <Paragraphs>130</Paragraphs>
  <Slides>27</Slides>
  <Notes>0</Notes>
  <HiddenSlides>0</HiddenSlides>
  <MMClips>0</MMClips>
  <ScaleCrop>false</ScaleCrop>
  <HeadingPairs>
    <vt:vector size="6" baseType="variant">
      <vt:variant>
        <vt:lpstr>Polices utilisées</vt:lpstr>
      </vt:variant>
      <vt:variant>
        <vt:i4>4</vt:i4>
      </vt:variant>
      <vt:variant>
        <vt:lpstr>Thème</vt:lpstr>
      </vt:variant>
      <vt:variant>
        <vt:i4>3</vt:i4>
      </vt:variant>
      <vt:variant>
        <vt:lpstr>Titres des diapositives</vt:lpstr>
      </vt:variant>
      <vt:variant>
        <vt:i4>27</vt:i4>
      </vt:variant>
    </vt:vector>
  </HeadingPairs>
  <TitlesOfParts>
    <vt:vector size="34" baseType="lpstr">
      <vt:lpstr>宋体</vt:lpstr>
      <vt:lpstr>Arial</vt:lpstr>
      <vt:lpstr>Calibri</vt:lpstr>
      <vt:lpstr>Wingdings</vt:lpstr>
      <vt:lpstr>Office Theme</vt:lpstr>
      <vt:lpstr>1_Office Theme</vt:lpstr>
      <vt:lpstr>2_Office Theme</vt:lpstr>
      <vt:lpstr>Agrifood Value Chains:  Concepts, Axes of Transformation, Research Methods  </vt:lpstr>
      <vt:lpstr>Overview of Talk</vt:lpstr>
      <vt:lpstr>1. VC concept</vt:lpstr>
      <vt:lpstr>Présentation PowerPoint</vt:lpstr>
      <vt:lpstr>1. Research Questions: patterns, determinants, effects</vt:lpstr>
      <vt:lpstr>Présentation PowerPoint</vt:lpstr>
      <vt:lpstr>Présentation PowerPoint</vt:lpstr>
      <vt:lpstr>Présentation PowerPoint</vt:lpstr>
      <vt:lpstr>Présentation PowerPoint</vt:lpstr>
      <vt:lpstr>Présentation PowerPoint</vt:lpstr>
      <vt:lpstr>2. LINK between policy “shocks” &amp; VC analysis</vt:lpstr>
      <vt:lpstr>Présentation PowerPoint</vt:lpstr>
      <vt:lpstr>3. (Evolution of) VC Analysis perspectives </vt:lpstr>
      <vt:lpstr>Présentation PowerPoint</vt:lpstr>
      <vt:lpstr>Présentation PowerPoint</vt:lpstr>
      <vt:lpstr>Présentation PowerPoint</vt:lpstr>
      <vt:lpstr>Présentation PowerPoint</vt:lpstr>
      <vt:lpstr>Présentation PowerPoint</vt:lpstr>
      <vt:lpstr>4.1.b. VC typology based on structure (example on board with Bangladesh fish) </vt:lpstr>
      <vt:lpstr>Présentation PowerPoint</vt:lpstr>
      <vt:lpstr>Présentation PowerPoint</vt:lpstr>
      <vt:lpstr>Présentation PowerPoint</vt:lpstr>
      <vt:lpstr>Présentation PowerPoint</vt:lpstr>
      <vt:lpstr>Présentation PowerPoint</vt:lpstr>
      <vt:lpstr>Présentation PowerPoint</vt:lpstr>
      <vt:lpstr>4.3. Axes of VC transformation: performance (changes) </vt:lpstr>
      <vt:lpstr>Illustrations of descriptive information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Thomas Reardon</dc:creator>
  <cp:lastModifiedBy>hp probook</cp:lastModifiedBy>
  <cp:revision>28</cp:revision>
  <dcterms:created xsi:type="dcterms:W3CDTF">2016-01-20T16:59:34Z</dcterms:created>
  <dcterms:modified xsi:type="dcterms:W3CDTF">2016-10-13T13:18:17Z</dcterms:modified>
</cp:coreProperties>
</file>