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749" r:id="rId2"/>
    <p:sldMasterId id="2147483753" r:id="rId3"/>
    <p:sldMasterId id="2147483705" r:id="rId4"/>
    <p:sldMasterId id="2147483736" r:id="rId5"/>
    <p:sldMasterId id="2147483725" r:id="rId6"/>
    <p:sldMasterId id="2147483710" r:id="rId7"/>
    <p:sldMasterId id="2147483742" r:id="rId8"/>
    <p:sldMasterId id="2147483760" r:id="rId9"/>
    <p:sldMasterId id="2147483764" r:id="rId10"/>
    <p:sldMasterId id="2147483768" r:id="rId11"/>
    <p:sldMasterId id="2147483773" r:id="rId12"/>
  </p:sldMasterIdLst>
  <p:notesMasterIdLst>
    <p:notesMasterId r:id="rId56"/>
  </p:notesMasterIdLst>
  <p:handoutMasterIdLst>
    <p:handoutMasterId r:id="rId57"/>
  </p:handoutMasterIdLst>
  <p:sldIdLst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55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r">
              <a:defRPr sz="1200"/>
            </a:lvl1pPr>
          </a:lstStyle>
          <a:p>
            <a:fld id="{E1EF7F3A-28C4-4F02-B8EB-AAAF0032850F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r">
              <a:defRPr sz="1200"/>
            </a:lvl1pPr>
          </a:lstStyle>
          <a:p>
            <a:fld id="{2C765CDF-50C6-49C5-B617-4E823A52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300"/>
            </a:lvl1pPr>
          </a:lstStyle>
          <a:p>
            <a:fld id="{6E410187-3ECD-453F-8EE3-361D887B7B6E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300"/>
            </a:lvl1pPr>
          </a:lstStyle>
          <a:p>
            <a:fld id="{58905D16-7C1D-4269-AA4C-4F193B899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2AEBC3-16C9-4AB0-BCB7-D0F97B7AE124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001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BD8B13-A730-46E1-A296-EC6EA8430FAC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4213"/>
            <a:ext cx="4668837" cy="35020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5250" cy="418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723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ED45A7-11FA-4F49-9332-F49C846416E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4213"/>
            <a:ext cx="4668837" cy="35020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5250" cy="418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164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EC5D4F-1F31-4020-98AF-B9A40CF214D4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4213"/>
            <a:ext cx="4668837" cy="35020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5250" cy="418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degree and rate of change of DIET DIVERSIFICATION increases with:</a:t>
            </a:r>
          </a:p>
          <a:p>
            <a:pPr lvl="1"/>
            <a:r>
              <a:rPr lang="en-US" altLang="en-US" smtClean="0">
                <a:sym typeface="Symbol" panose="05050102010706020507" pitchFamily="18" charset="2"/>
              </a:rPr>
              <a:t> </a:t>
            </a:r>
            <a:r>
              <a:rPr lang="en-US" altLang="en-US" smtClean="0"/>
              <a:t>  GDP/Capita Growth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</a:t>
            </a:r>
            <a:r>
              <a:rPr lang="en-US" altLang="en-US" smtClean="0"/>
              <a:t> Urbanization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</a:t>
            </a:r>
            <a:r>
              <a:rPr lang="en-US" altLang="en-US" smtClean="0"/>
              <a:t> Income distribution equality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 </a:t>
            </a:r>
            <a:r>
              <a:rPr lang="en-US" altLang="en-US" smtClean="0"/>
              <a:t>DIET DIVERSIFICATION means</a:t>
            </a:r>
          </a:p>
          <a:p>
            <a:endParaRPr lang="en-US" altLang="en-US" smtClean="0"/>
          </a:p>
          <a:p>
            <a:r>
              <a:rPr lang="en-US" altLang="en-US" u="sng" smtClean="0"/>
              <a:t>*     LESS consumption of</a:t>
            </a:r>
            <a:r>
              <a:rPr lang="en-US" altLang="en-US" smtClean="0"/>
              <a:t>:</a:t>
            </a:r>
          </a:p>
          <a:p>
            <a:r>
              <a:rPr lang="en-US" altLang="en-US" smtClean="0"/>
              <a:t>        Roots and Tubers</a:t>
            </a:r>
          </a:p>
          <a:p>
            <a:r>
              <a:rPr lang="en-US" altLang="en-US" smtClean="0"/>
              <a:t>        Low-quality grain varieties </a:t>
            </a:r>
          </a:p>
          <a:p>
            <a:r>
              <a:rPr lang="en-US" altLang="en-US" smtClean="0"/>
              <a:t>               (switching to high-quality varieties may lower yields)</a:t>
            </a:r>
          </a:p>
          <a:p>
            <a:endParaRPr lang="en-US" altLang="en-US" smtClean="0"/>
          </a:p>
          <a:p>
            <a:r>
              <a:rPr lang="en-US" altLang="en-US" u="sng" smtClean="0"/>
              <a:t>*      MORE consumption of</a:t>
            </a:r>
            <a:r>
              <a:rPr lang="en-US" altLang="en-US" smtClean="0"/>
              <a:t>:</a:t>
            </a:r>
          </a:p>
          <a:p>
            <a:r>
              <a:rPr lang="en-US" altLang="en-US" smtClean="0"/>
              <a:t>       Fruits &amp; Vegetables</a:t>
            </a:r>
          </a:p>
          <a:p>
            <a:r>
              <a:rPr lang="en-US" altLang="en-US" smtClean="0"/>
              <a:t>       Vegetable Oils &amp; processed ceral products</a:t>
            </a:r>
          </a:p>
          <a:p>
            <a:r>
              <a:rPr lang="en-US" altLang="en-US" smtClean="0"/>
              <a:t>       Meat &amp; dairy products</a:t>
            </a:r>
          </a:p>
          <a:p>
            <a:r>
              <a:rPr lang="en-US" altLang="en-US" smtClean="0"/>
              <a:t>              =&gt;  greater demand for FEED GRAINS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076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ABD3CB-89C8-46AA-92CD-109989DE7EE9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4213"/>
            <a:ext cx="4668837" cy="350202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5250" cy="418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degree and rate of change of DIET DIVERSIFICATION increases with:</a:t>
            </a:r>
          </a:p>
          <a:p>
            <a:pPr lvl="1"/>
            <a:r>
              <a:rPr lang="en-US" altLang="en-US" smtClean="0">
                <a:sym typeface="Symbol" panose="05050102010706020507" pitchFamily="18" charset="2"/>
              </a:rPr>
              <a:t> </a:t>
            </a:r>
            <a:r>
              <a:rPr lang="en-US" altLang="en-US" smtClean="0"/>
              <a:t>  GDP/Capita Growth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</a:t>
            </a:r>
            <a:r>
              <a:rPr lang="en-US" altLang="en-US" smtClean="0"/>
              <a:t> Urbanization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</a:t>
            </a:r>
            <a:r>
              <a:rPr lang="en-US" altLang="en-US" smtClean="0"/>
              <a:t> Income distribution equality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 </a:t>
            </a:r>
            <a:r>
              <a:rPr lang="en-US" altLang="en-US" smtClean="0"/>
              <a:t>DIET DIVERSIFICATION means</a:t>
            </a:r>
          </a:p>
          <a:p>
            <a:endParaRPr lang="en-US" altLang="en-US" smtClean="0"/>
          </a:p>
          <a:p>
            <a:r>
              <a:rPr lang="en-US" altLang="en-US" u="sng" smtClean="0"/>
              <a:t>*     LESS consumption of</a:t>
            </a:r>
            <a:r>
              <a:rPr lang="en-US" altLang="en-US" smtClean="0"/>
              <a:t>:</a:t>
            </a:r>
          </a:p>
          <a:p>
            <a:r>
              <a:rPr lang="en-US" altLang="en-US" smtClean="0"/>
              <a:t>        Roots and Tubers</a:t>
            </a:r>
          </a:p>
          <a:p>
            <a:r>
              <a:rPr lang="en-US" altLang="en-US" smtClean="0"/>
              <a:t>        Low-quality grain varieties </a:t>
            </a:r>
          </a:p>
          <a:p>
            <a:r>
              <a:rPr lang="en-US" altLang="en-US" smtClean="0"/>
              <a:t>               (switching to high-quality varieties may lower yields)</a:t>
            </a:r>
          </a:p>
          <a:p>
            <a:endParaRPr lang="en-US" altLang="en-US" smtClean="0"/>
          </a:p>
          <a:p>
            <a:r>
              <a:rPr lang="en-US" altLang="en-US" u="sng" smtClean="0"/>
              <a:t>*      MORE consumption of</a:t>
            </a:r>
            <a:r>
              <a:rPr lang="en-US" altLang="en-US" smtClean="0"/>
              <a:t>:</a:t>
            </a:r>
          </a:p>
          <a:p>
            <a:r>
              <a:rPr lang="en-US" altLang="en-US" smtClean="0"/>
              <a:t>       Fruits &amp; Vegetables</a:t>
            </a:r>
          </a:p>
          <a:p>
            <a:r>
              <a:rPr lang="en-US" altLang="en-US" smtClean="0"/>
              <a:t>       Vegetable Oils &amp; processed ceral products</a:t>
            </a:r>
          </a:p>
          <a:p>
            <a:r>
              <a:rPr lang="en-US" altLang="en-US" smtClean="0"/>
              <a:t>       Meat &amp; dairy products</a:t>
            </a:r>
          </a:p>
          <a:p>
            <a:r>
              <a:rPr lang="en-US" altLang="en-US" smtClean="0"/>
              <a:t>              =&gt;  greater demand for FEED GRAINS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723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820B9-9E1A-4326-9038-34202CCD63CA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3913" cy="347503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616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05D16-7C1D-4269-AA4C-4F193B8997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5C6CD3-4C53-4D21-8941-EECCD5F7F15B}" type="slidenum">
              <a:rPr lang="en-US" altLang="en-US" sz="1200" b="0"/>
              <a:pPr/>
              <a:t>42</a:t>
            </a:fld>
            <a:endParaRPr lang="en-US" alt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4213"/>
            <a:ext cx="4668837" cy="35020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5250" cy="418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779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6DA0BE-CD60-4FA2-B551-76D11905E75C}" type="slidenum">
              <a:rPr lang="en-US" altLang="en-US" sz="1200" b="0"/>
              <a:pPr/>
              <a:t>43</a:t>
            </a:fld>
            <a:endParaRPr lang="en-US" altLang="en-US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173663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345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73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4191000"/>
            <a:ext cx="80010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0010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95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2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6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6813"/>
            <a:ext cx="1905000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6813"/>
            <a:ext cx="2895600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C9F2-0B19-4F22-B1BA-E1CFF8E39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7954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6813"/>
            <a:ext cx="1905000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6813"/>
            <a:ext cx="2895600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B075-402F-4818-A1A3-5BFC5896C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27853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6813"/>
            <a:ext cx="1905000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6813"/>
            <a:ext cx="2895600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5A5B-3CCB-48E0-8DE5-46D57B220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77494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47700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7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4"/>
            <a:ext cx="8229600" cy="524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bg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bg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1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80" r:id="rId2"/>
    <p:sldLayoutId id="2147483781" r:id="rId3"/>
    <p:sldLayoutId id="2147483782" r:id="rId4"/>
    <p:sldLayoutId id="214748378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68400" y="6477000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8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192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0"/>
          <p:cNvSpPr txBox="1">
            <a:spLocks/>
          </p:cNvSpPr>
          <p:nvPr userDrawn="1"/>
        </p:nvSpPr>
        <p:spPr>
          <a:xfrm>
            <a:off x="609600" y="3200400"/>
            <a:ext cx="8001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Click to edit 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tx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65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400" y="6477000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192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4"/>
            <a:ext cx="8229600" cy="486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71600" y="3733800"/>
            <a:ext cx="7239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39" tIns="85118" rIns="170239" bIns="85118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0" i="1" dirty="0"/>
              <a:t>Jim Hansen, Syd </a:t>
            </a:r>
            <a:r>
              <a:rPr lang="en-US" altLang="en-US" sz="2000" b="0" i="1" dirty="0" smtClean="0"/>
              <a:t>Cochrane, </a:t>
            </a:r>
            <a:r>
              <a:rPr lang="en-US" altLang="en-US" sz="2000" b="0" i="1" dirty="0" err="1" smtClean="0"/>
              <a:t>Getachew</a:t>
            </a:r>
            <a:r>
              <a:rPr lang="en-US" altLang="en-US" sz="2000" b="0" i="1" dirty="0"/>
              <a:t> </a:t>
            </a:r>
            <a:r>
              <a:rPr lang="en-US" altLang="en-US" sz="2000" b="0" i="1" dirty="0" err="1"/>
              <a:t>Nigatu</a:t>
            </a:r>
            <a:endParaRPr lang="en-US" altLang="en-US" sz="2000" b="0" i="1" dirty="0"/>
          </a:p>
          <a:p>
            <a:pPr algn="ctr"/>
            <a:r>
              <a:rPr lang="en-US" altLang="en-US" sz="2000" b="0" i="1" dirty="0" smtClean="0"/>
              <a:t>Agricultural </a:t>
            </a:r>
            <a:r>
              <a:rPr lang="en-US" altLang="en-US" sz="2000" b="0" i="1" dirty="0"/>
              <a:t>Economist</a:t>
            </a:r>
          </a:p>
          <a:p>
            <a:pPr algn="ctr"/>
            <a:r>
              <a:rPr lang="en-US" altLang="en-US" sz="2000" b="0" i="1" dirty="0"/>
              <a:t>USDA, Economic Research Service</a:t>
            </a:r>
          </a:p>
          <a:p>
            <a:pPr algn="ctr"/>
            <a:endParaRPr lang="en-US" altLang="en-US" sz="2000" b="0" i="1" dirty="0"/>
          </a:p>
          <a:p>
            <a:pPr algn="ctr"/>
            <a:r>
              <a:rPr lang="en-US" altLang="en-US" sz="2000" b="0" dirty="0" smtClean="0"/>
              <a:t>June 27, 28, 29 2016</a:t>
            </a:r>
            <a:endParaRPr lang="en-US" altLang="en-US" sz="2000" b="0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</a:rPr>
              <a:t>Long-term Projections 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of International Agricultural Trade, 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ECOWAS Agriculture to 2025 and Model</a:t>
            </a:r>
          </a:p>
        </p:txBody>
      </p:sp>
    </p:spTree>
    <p:extLst>
      <p:ext uri="{BB962C8B-B14F-4D97-AF65-F5344CB8AC3E}">
        <p14:creationId xmlns:p14="http://schemas.microsoft.com/office/powerpoint/2010/main" val="3416363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777875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Modeling Production: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990600"/>
            <a:ext cx="9067800" cy="4495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Production</a:t>
            </a:r>
          </a:p>
          <a:p>
            <a:endParaRPr lang="en-US" altLang="en-US" sz="8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Gross return = lagged prices x expected yield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smtClean="0"/>
              <a:t>	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Yield = f(gross return, technology time trend)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Area </a:t>
            </a:r>
            <a:r>
              <a:rPr lang="en-US" altLang="en-US" sz="2400" dirty="0" smtClean="0"/>
              <a:t>= f(gross return, alternative crops GR, tech)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	         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Production = Yield x Area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Total Supply = Production + Imports + Beg Stocks</a:t>
            </a:r>
          </a:p>
        </p:txBody>
      </p:sp>
    </p:spTree>
    <p:extLst>
      <p:ext uri="{BB962C8B-B14F-4D97-AF65-F5344CB8AC3E}">
        <p14:creationId xmlns:p14="http://schemas.microsoft.com/office/powerpoint/2010/main" val="38124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777875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Modeling Consumption: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066800"/>
            <a:ext cx="8382000" cy="4495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Consumption </a:t>
            </a:r>
            <a:br>
              <a:rPr lang="en-US" altLang="en-US" sz="2800" dirty="0" smtClean="0"/>
            </a:br>
            <a:endParaRPr lang="en-US" altLang="en-US" sz="1600" dirty="0" smtClean="0"/>
          </a:p>
          <a:p>
            <a:pPr lvl="1">
              <a:buFontTx/>
              <a:buNone/>
            </a:pPr>
            <a:r>
              <a:rPr lang="en-US" altLang="en-US" sz="2400" dirty="0"/>
              <a:t>P</a:t>
            </a:r>
            <a:r>
              <a:rPr lang="en-US" altLang="en-US" sz="2400" dirty="0" smtClean="0"/>
              <a:t>er capita cons = f(own price, sub prices, </a:t>
            </a:r>
            <a:r>
              <a:rPr lang="en-US" altLang="en-US" sz="2400" dirty="0" smtClean="0"/>
              <a:t>income)</a:t>
            </a:r>
            <a:endParaRPr lang="en-US" altLang="en-US" sz="24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Food cons = per capita cons x population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Total cons = food cons + feed cons + waste + industry use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Total Disappearance = Total cons + exports + end stocks</a:t>
            </a:r>
          </a:p>
          <a:p>
            <a:pPr lvl="1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544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777875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Modeling Stocks &amp; Trade: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143000"/>
            <a:ext cx="8991600" cy="4495800"/>
          </a:xfrm>
        </p:spPr>
        <p:txBody>
          <a:bodyPr/>
          <a:lstStyle/>
          <a:p>
            <a:r>
              <a:rPr lang="en-US" altLang="en-US" sz="2800" dirty="0" smtClean="0"/>
              <a:t>Ending and beginning stocks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Beginning stocks = lagged(Ending stocks)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Ending stocks = f(production or consumption, trend)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Exports = f(consumer price, export price, trend) 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Imports = f(producer price, export price, trend) 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Imports and exports are also identities for some commodities</a:t>
            </a:r>
          </a:p>
          <a:p>
            <a:pPr lvl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Imports = Cons + </a:t>
            </a:r>
            <a:r>
              <a:rPr lang="en-US" altLang="en-US" sz="2400" dirty="0" err="1" smtClean="0"/>
              <a:t>endstocks</a:t>
            </a:r>
            <a:r>
              <a:rPr lang="en-US" altLang="en-US" sz="2400" dirty="0" smtClean="0"/>
              <a:t> – production – exports-</a:t>
            </a:r>
            <a:r>
              <a:rPr lang="en-US" altLang="en-US" sz="2400" dirty="0" err="1" smtClean="0"/>
              <a:t>begstocks</a:t>
            </a:r>
            <a:endParaRPr lang="en-US" altLang="en-US" sz="24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68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777875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Closing the Model: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90600"/>
            <a:ext cx="8991600" cy="4495800"/>
          </a:xfrm>
        </p:spPr>
        <p:txBody>
          <a:bodyPr/>
          <a:lstStyle/>
          <a:p>
            <a:r>
              <a:rPr lang="en-US" altLang="en-US" sz="2800" dirty="0" smtClean="0"/>
              <a:t>Domestic prices </a:t>
            </a:r>
            <a:r>
              <a:rPr lang="en-US" altLang="en-US" sz="2800" dirty="0" smtClean="0"/>
              <a:t>solved in </a:t>
            </a:r>
            <a:r>
              <a:rPr lang="en-US" altLang="en-US" sz="2800" dirty="0" smtClean="0"/>
              <a:t>the model for some </a:t>
            </a:r>
            <a:r>
              <a:rPr lang="en-US" altLang="en-US" sz="2800" dirty="0" smtClean="0"/>
              <a:t>commodities</a:t>
            </a:r>
            <a:endParaRPr lang="en-US" altLang="en-US" sz="28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Total Disappearance = Total cons + exports + end stocks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      Total Supply = Production + Imports + Beg Stocks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       Prices </a:t>
            </a:r>
            <a:r>
              <a:rPr lang="en-US" altLang="en-US" sz="2400" dirty="0" smtClean="0"/>
              <a:t>solved </a:t>
            </a:r>
            <a:r>
              <a:rPr lang="en-US" altLang="en-US" sz="2400" dirty="0" smtClean="0"/>
              <a:t>in </a:t>
            </a:r>
            <a:r>
              <a:rPr lang="en-US" altLang="en-US" sz="2400" dirty="0" smtClean="0"/>
              <a:t>the model </a:t>
            </a:r>
            <a:r>
              <a:rPr lang="en-US" altLang="en-US" sz="2400" dirty="0" smtClean="0"/>
              <a:t>until supply = demand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         0 = Total Supply - Total Disappearance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477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3"/>
          <p:cNvSpPr>
            <a:spLocks noChangeShapeType="1"/>
          </p:cNvSpPr>
          <p:nvPr/>
        </p:nvSpPr>
        <p:spPr bwMode="auto">
          <a:xfrm>
            <a:off x="163513" y="3733800"/>
            <a:ext cx="87518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28600" y="25908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 anchor="ctr"/>
          <a:lstStyle>
            <a:lvl1pPr defTabSz="9128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ECOWAS 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Commodity Projections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572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87637"/>
              </p:ext>
            </p:extLst>
          </p:nvPr>
        </p:nvGraphicFramePr>
        <p:xfrm>
          <a:off x="533400" y="811212"/>
          <a:ext cx="86582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2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11212"/>
                        <a:ext cx="865822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44613" y="285750"/>
            <a:ext cx="65420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000"/>
              <a:t>ECOWAS Area Harvested </a:t>
            </a:r>
            <a:r>
              <a:rPr lang="en-US" altLang="en-US" sz="2000"/>
              <a:t>(million ha)</a:t>
            </a:r>
            <a:r>
              <a:rPr lang="en-US" altLang="en-US" sz="3000"/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46100" y="762000"/>
            <a:ext cx="1974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Million hectares</a:t>
            </a:r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 flipV="1">
            <a:off x="6781800" y="1219200"/>
            <a:ext cx="0" cy="35814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7286625" y="2487612"/>
            <a:ext cx="1071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Corn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7940674" y="2803524"/>
            <a:ext cx="1108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 err="1"/>
              <a:t>Oth</a:t>
            </a:r>
            <a:r>
              <a:rPr lang="en-US" altLang="en-US" sz="1700" dirty="0"/>
              <a:t>-oil </a:t>
            </a:r>
          </a:p>
          <a:p>
            <a:pPr algn="l"/>
            <a:r>
              <a:rPr lang="en-US" altLang="en-US" sz="1700" dirty="0"/>
              <a:t>  seed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7138987" y="3249612"/>
            <a:ext cx="796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Rice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677025" y="1901825"/>
            <a:ext cx="13001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Sorghum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5233987" y="1192212"/>
            <a:ext cx="228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Other coarse grain</a:t>
            </a:r>
          </a:p>
        </p:txBody>
      </p:sp>
    </p:spTree>
    <p:extLst>
      <p:ext uri="{BB962C8B-B14F-4D97-AF65-F5344CB8AC3E}">
        <p14:creationId xmlns:p14="http://schemas.microsoft.com/office/powerpoint/2010/main" val="19519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91784"/>
              </p:ext>
            </p:extLst>
          </p:nvPr>
        </p:nvGraphicFramePr>
        <p:xfrm>
          <a:off x="714375" y="990600"/>
          <a:ext cx="86582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6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990600"/>
                        <a:ext cx="865822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44613" y="285750"/>
            <a:ext cx="65420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000"/>
              <a:t>ECOWAS Area Harvested </a:t>
            </a:r>
            <a:r>
              <a:rPr lang="en-US" altLang="en-US" sz="2000"/>
              <a:t>(million ha)</a:t>
            </a:r>
            <a:r>
              <a:rPr lang="en-US" altLang="en-US" sz="3000"/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27075" y="941388"/>
            <a:ext cx="1974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Million hectares</a:t>
            </a: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 flipV="1">
            <a:off x="7162800" y="1371600"/>
            <a:ext cx="0" cy="35814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7319962" y="2770188"/>
            <a:ext cx="1071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Corn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7091362" y="2286000"/>
            <a:ext cx="1676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Oth-oil seed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437437" y="1828800"/>
            <a:ext cx="796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Rice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162800" y="3452813"/>
            <a:ext cx="13001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Sorghum</a:t>
            </a:r>
          </a:p>
        </p:txBody>
      </p:sp>
      <p:sp>
        <p:nvSpPr>
          <p:cNvPr id="49162" name="Text Box 8"/>
          <p:cNvSpPr txBox="1">
            <a:spLocks noChangeArrowheads="1"/>
          </p:cNvSpPr>
          <p:nvPr/>
        </p:nvSpPr>
        <p:spPr bwMode="auto">
          <a:xfrm>
            <a:off x="6405562" y="4214813"/>
            <a:ext cx="2286651" cy="69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Other coarse </a:t>
            </a:r>
            <a:r>
              <a:rPr lang="en-US" altLang="en-US" sz="1700" dirty="0" smtClean="0"/>
              <a:t>grain</a:t>
            </a:r>
          </a:p>
          <a:p>
            <a:pPr algn="l"/>
            <a:r>
              <a:rPr lang="en-US" altLang="en-US" sz="1700" dirty="0" smtClean="0"/>
              <a:t>(Millet)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813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150152"/>
              </p:ext>
            </p:extLst>
          </p:nvPr>
        </p:nvGraphicFramePr>
        <p:xfrm>
          <a:off x="614363" y="822325"/>
          <a:ext cx="8682037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0" name="Chart" r:id="rId4" imgW="4602531" imgH="2567889" progId="MSGraph.Chart.8">
                  <p:embed/>
                </p:oleObj>
              </mc:Choice>
              <mc:Fallback>
                <p:oleObj name="Chart" r:id="rId4" imgW="4602531" imgH="256788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822325"/>
                        <a:ext cx="8682037" cy="484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90800" y="285750"/>
            <a:ext cx="4468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000" dirty="0"/>
              <a:t>ECOWAS Yields: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mt</a:t>
            </a:r>
            <a:r>
              <a:rPr lang="en-US" altLang="en-US" sz="2000" dirty="0"/>
              <a:t>/ha)</a:t>
            </a:r>
            <a:r>
              <a:rPr lang="en-US" altLang="en-US" sz="3000" dirty="0"/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62063" y="862012"/>
            <a:ext cx="29289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Metric tons per hectares</a:t>
            </a:r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 flipH="1" flipV="1">
            <a:off x="7239000" y="1295400"/>
            <a:ext cx="26988" cy="3481387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7596188" y="1166813"/>
            <a:ext cx="850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Corn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7786688" y="2233613"/>
            <a:ext cx="8048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Rice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791200"/>
            <a:ext cx="33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the recent yield data correct?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491120"/>
              </p:ext>
            </p:extLst>
          </p:nvPr>
        </p:nvGraphicFramePr>
        <p:xfrm>
          <a:off x="533400" y="722313"/>
          <a:ext cx="8682037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4" name="Chart" r:id="rId3" imgW="4602531" imgH="2750830" progId="MSGraph.Chart.8">
                  <p:embed/>
                </p:oleObj>
              </mc:Choice>
              <mc:Fallback>
                <p:oleObj name="Chart" r:id="rId3" imgW="4602531" imgH="27508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22313"/>
                        <a:ext cx="8682037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90800" y="76200"/>
            <a:ext cx="4468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000"/>
              <a:t>ECOWAS Yields: </a:t>
            </a:r>
            <a:r>
              <a:rPr lang="en-US" altLang="en-US" sz="2000"/>
              <a:t>(mt/ha)</a:t>
            </a:r>
            <a:r>
              <a:rPr lang="en-US" altLang="en-US" sz="3000"/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46100" y="628650"/>
            <a:ext cx="29289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Metric tons per hectares</a:t>
            </a:r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 flipH="1" flipV="1">
            <a:off x="7215187" y="1162050"/>
            <a:ext cx="26988" cy="37338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7037387" y="1262063"/>
            <a:ext cx="18542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Other oil seed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7515225" y="2228850"/>
            <a:ext cx="13001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Sorghum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453187" y="2862263"/>
            <a:ext cx="2286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Other coarse grain</a:t>
            </a:r>
          </a:p>
        </p:txBody>
      </p:sp>
    </p:spTree>
    <p:extLst>
      <p:ext uri="{BB962C8B-B14F-4D97-AF65-F5344CB8AC3E}">
        <p14:creationId xmlns:p14="http://schemas.microsoft.com/office/powerpoint/2010/main" val="24106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218835"/>
              </p:ext>
            </p:extLst>
          </p:nvPr>
        </p:nvGraphicFramePr>
        <p:xfrm>
          <a:off x="609600" y="1146175"/>
          <a:ext cx="86582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6175"/>
                        <a:ext cx="86582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92387" y="76200"/>
            <a:ext cx="4783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ECOWAS Corn Production, </a:t>
            </a:r>
          </a:p>
          <a:p>
            <a:pPr algn="ctr"/>
            <a:r>
              <a:rPr lang="en-US" altLang="en-US" sz="2400" dirty="0"/>
              <a:t>and Consumption (million </a:t>
            </a:r>
            <a:r>
              <a:rPr lang="en-US" altLang="en-US" sz="2400" dirty="0" err="1"/>
              <a:t>mt</a:t>
            </a:r>
            <a:r>
              <a:rPr lang="en-US" altLang="en-US" sz="2400" dirty="0"/>
              <a:t>)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1987" y="1017588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Million metric tons</a:t>
            </a:r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 flipV="1">
            <a:off x="7254874" y="1524000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7848599" y="3886200"/>
            <a:ext cx="854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Feed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7978774" y="2614613"/>
            <a:ext cx="876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Food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6569074" y="1600200"/>
            <a:ext cx="23129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Total Consumption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331074" y="2209800"/>
            <a:ext cx="1495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3945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867400" cy="914400"/>
          </a:xfrm>
        </p:spPr>
        <p:txBody>
          <a:bodyPr/>
          <a:lstStyle/>
          <a:p>
            <a:pPr algn="ctr"/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</a:rPr>
              <a:t>Presentation Outline</a:t>
            </a:r>
            <a:endParaRPr lang="en-US" altLang="en-US" sz="3000" smtClean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534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Description of USDA 10 Year Commodity Projections</a:t>
            </a:r>
          </a:p>
          <a:p>
            <a:pPr>
              <a:lnSpc>
                <a:spcPct val="80000"/>
              </a:lnSpc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Macroeconomics, population, and energy</a:t>
            </a:r>
          </a:p>
          <a:p>
            <a:pPr>
              <a:lnSpc>
                <a:spcPct val="80000"/>
              </a:lnSpc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ECOWAS Model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US commodities and International trade </a:t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ECOWAS agricultural projections</a:t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Conclusion</a:t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endParaRPr lang="en-US" altLang="en-US" sz="24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b="0" dirty="0" smtClean="0">
              <a:latin typeface="Arial" panose="020B0604020202020204" pitchFamily="34" charset="0"/>
            </a:endParaRPr>
          </a:p>
        </p:txBody>
      </p:sp>
      <p:pic>
        <p:nvPicPr>
          <p:cNvPr id="6148" name="Picture 4" descr="ers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066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34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397498"/>
              </p:ext>
            </p:extLst>
          </p:nvPr>
        </p:nvGraphicFramePr>
        <p:xfrm>
          <a:off x="561975" y="1042987"/>
          <a:ext cx="86582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2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042987"/>
                        <a:ext cx="86582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116138" y="152400"/>
            <a:ext cx="494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Corn </a:t>
            </a:r>
          </a:p>
          <a:p>
            <a:pPr algn="ctr"/>
            <a:r>
              <a:rPr lang="en-US" altLang="en-US" sz="2400"/>
              <a:t>Imports and Exports (1,000 mt)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74675" y="914400"/>
            <a:ext cx="2623281" cy="43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 smtClean="0"/>
              <a:t>Thousand</a:t>
            </a:r>
            <a:r>
              <a:rPr lang="en-US" altLang="en-US" sz="1700" dirty="0" smtClean="0"/>
              <a:t> </a:t>
            </a:r>
            <a:r>
              <a:rPr lang="en-US" altLang="en-US" sz="1700" dirty="0"/>
              <a:t>metric tons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V="1">
            <a:off x="7167562" y="1420812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7548562" y="3783012"/>
            <a:ext cx="11572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Exports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7472362" y="1497012"/>
            <a:ext cx="1143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27132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92017"/>
              </p:ext>
            </p:extLst>
          </p:nvPr>
        </p:nvGraphicFramePr>
        <p:xfrm>
          <a:off x="561975" y="1222375"/>
          <a:ext cx="86582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6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222375"/>
                        <a:ext cx="86582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43062" y="152400"/>
            <a:ext cx="65071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Sorghum Production, </a:t>
            </a:r>
          </a:p>
          <a:p>
            <a:pPr algn="ctr"/>
            <a:r>
              <a:rPr lang="en-US" altLang="en-US" sz="2400"/>
              <a:t>Food, and Feed Consumption (million mt)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65113" y="1093788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Million metric tons</a:t>
            </a:r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 flipV="1">
            <a:off x="7091362" y="1600200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7761287" y="4343400"/>
            <a:ext cx="854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Feed</a:t>
            </a:r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7777162" y="2843213"/>
            <a:ext cx="876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Food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7243762" y="2057400"/>
            <a:ext cx="1495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9036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81182"/>
              </p:ext>
            </p:extLst>
          </p:nvPr>
        </p:nvGraphicFramePr>
        <p:xfrm>
          <a:off x="561975" y="1222375"/>
          <a:ext cx="86582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0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222375"/>
                        <a:ext cx="86582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425700" y="152400"/>
            <a:ext cx="494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ECOWAS Sorghum </a:t>
            </a:r>
          </a:p>
          <a:p>
            <a:pPr algn="ctr"/>
            <a:r>
              <a:rPr lang="en-US" altLang="en-US" sz="2400" dirty="0"/>
              <a:t>Imports and Exports (1,000 </a:t>
            </a:r>
            <a:r>
              <a:rPr lang="en-US" altLang="en-US" sz="2400" dirty="0" err="1"/>
              <a:t>mt</a:t>
            </a:r>
            <a:r>
              <a:rPr lang="en-US" altLang="en-US" sz="2400" dirty="0"/>
              <a:t>)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74675" y="1093788"/>
            <a:ext cx="26225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Thousand metric tons</a:t>
            </a:r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 flipV="1">
            <a:off x="7091362" y="1600200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7534275" y="4724400"/>
            <a:ext cx="11445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Imports</a:t>
            </a: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7472362" y="3886200"/>
            <a:ext cx="11572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Exports</a:t>
            </a:r>
          </a:p>
        </p:txBody>
      </p:sp>
    </p:spTree>
    <p:extLst>
      <p:ext uri="{BB962C8B-B14F-4D97-AF65-F5344CB8AC3E}">
        <p14:creationId xmlns:p14="http://schemas.microsoft.com/office/powerpoint/2010/main" val="5260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26766"/>
              </p:ext>
            </p:extLst>
          </p:nvPr>
        </p:nvGraphicFramePr>
        <p:xfrm>
          <a:off x="638175" y="1271587"/>
          <a:ext cx="86582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4" name="Chart" r:id="rId3" imgW="4600491" imgH="2438400" progId="MSGraph.Chart.8">
                  <p:embed/>
                </p:oleObj>
              </mc:Choice>
              <mc:Fallback>
                <p:oleObj name="Chart" r:id="rId3" imgW="4600491" imgH="24384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271587"/>
                        <a:ext cx="86582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41438" y="152400"/>
            <a:ext cx="64912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ECOWAS Other Coarse Grain </a:t>
            </a:r>
            <a:r>
              <a:rPr lang="en-US" altLang="en-US" sz="2400" dirty="0" smtClean="0"/>
              <a:t>(Millet)</a:t>
            </a:r>
            <a:endParaRPr lang="en-US" altLang="en-US" sz="2400" dirty="0"/>
          </a:p>
          <a:p>
            <a:pPr algn="ctr"/>
            <a:r>
              <a:rPr lang="en-US" altLang="en-US" sz="2400" dirty="0"/>
              <a:t>Production and Consumption (million </a:t>
            </a:r>
            <a:r>
              <a:rPr lang="en-US" altLang="en-US" sz="2400" dirty="0" err="1"/>
              <a:t>mt</a:t>
            </a:r>
            <a:r>
              <a:rPr lang="en-US" altLang="en-US" sz="2400" dirty="0"/>
              <a:t>)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50875" y="1143000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Million metric tons</a:t>
            </a:r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 flipV="1">
            <a:off x="7543800" y="1649412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36178"/>
              </p:ext>
            </p:extLst>
          </p:nvPr>
        </p:nvGraphicFramePr>
        <p:xfrm>
          <a:off x="561975" y="1069975"/>
          <a:ext cx="86582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8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069975"/>
                        <a:ext cx="86582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59719" y="152400"/>
            <a:ext cx="6254724" cy="9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ECOWAS Wheat Imports, </a:t>
            </a:r>
            <a:r>
              <a:rPr lang="en-US" altLang="en-US" sz="2400" dirty="0" smtClean="0"/>
              <a:t>Consumption, </a:t>
            </a:r>
            <a:endParaRPr lang="en-US" altLang="en-US" sz="2400" dirty="0"/>
          </a:p>
          <a:p>
            <a:pPr algn="ctr"/>
            <a:r>
              <a:rPr lang="en-US" altLang="en-US" sz="2400" dirty="0" smtClean="0"/>
              <a:t>Exports </a:t>
            </a:r>
            <a:r>
              <a:rPr lang="en-US" altLang="en-US" sz="2400" dirty="0"/>
              <a:t>and Production (million </a:t>
            </a:r>
            <a:r>
              <a:rPr lang="en-US" altLang="en-US" sz="2400" dirty="0" err="1"/>
              <a:t>mt</a:t>
            </a:r>
            <a:r>
              <a:rPr lang="en-US" altLang="en-US" sz="2400" dirty="0"/>
              <a:t>)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27113" y="1093788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 flipV="1">
            <a:off x="7167562" y="1371600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7396162" y="4191000"/>
            <a:ext cx="11572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Exports</a:t>
            </a: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7091362" y="2767013"/>
            <a:ext cx="17478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Consumption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7319962" y="1524000"/>
            <a:ext cx="1143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4044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95633"/>
              </p:ext>
            </p:extLst>
          </p:nvPr>
        </p:nvGraphicFramePr>
        <p:xfrm>
          <a:off x="638175" y="890587"/>
          <a:ext cx="8658225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2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890587"/>
                        <a:ext cx="8658225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674813" y="152400"/>
            <a:ext cx="58245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Rice Total Consumption,</a:t>
            </a:r>
          </a:p>
          <a:p>
            <a:pPr algn="ctr"/>
            <a:r>
              <a:rPr lang="en-US" altLang="en-US" sz="2400"/>
              <a:t>Production and Imports (million mt)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103313" y="990600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 flipV="1">
            <a:off x="7167562" y="1420812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7319962" y="2868612"/>
            <a:ext cx="1495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7167562" y="2020887"/>
            <a:ext cx="17478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       Total </a:t>
            </a:r>
          </a:p>
          <a:p>
            <a:pPr algn="l"/>
            <a:r>
              <a:rPr lang="en-US" altLang="en-US" sz="1700"/>
              <a:t>Consumption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7510462" y="3578225"/>
            <a:ext cx="11445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3835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02575"/>
              </p:ext>
            </p:extLst>
          </p:nvPr>
        </p:nvGraphicFramePr>
        <p:xfrm>
          <a:off x="638175" y="1222375"/>
          <a:ext cx="86582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0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222375"/>
                        <a:ext cx="865822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41350" y="152400"/>
            <a:ext cx="78914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Other Oilseeds (Peanuts)</a:t>
            </a:r>
          </a:p>
          <a:p>
            <a:pPr algn="ctr"/>
            <a:r>
              <a:rPr lang="en-US" altLang="en-US" sz="2400"/>
              <a:t>Production, Exports, and Consumption (million mt)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323975" y="1249363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 flipV="1">
            <a:off x="7231062" y="1679575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7612062" y="3355975"/>
            <a:ext cx="9731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Crush</a:t>
            </a: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6545262" y="1831975"/>
            <a:ext cx="23129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Total Consumption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7412037" y="2517775"/>
            <a:ext cx="1495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612062" y="4041775"/>
            <a:ext cx="8763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Food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6469062" y="4827588"/>
            <a:ext cx="23606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Feed, seed &amp; waste</a:t>
            </a:r>
          </a:p>
        </p:txBody>
      </p:sp>
    </p:spTree>
    <p:extLst>
      <p:ext uri="{BB962C8B-B14F-4D97-AF65-F5344CB8AC3E}">
        <p14:creationId xmlns:p14="http://schemas.microsoft.com/office/powerpoint/2010/main" val="29270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299397"/>
              </p:ext>
            </p:extLst>
          </p:nvPr>
        </p:nvGraphicFramePr>
        <p:xfrm>
          <a:off x="609600" y="1146175"/>
          <a:ext cx="86582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4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6175"/>
                        <a:ext cx="865822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25488" y="152400"/>
            <a:ext cx="77231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Other Oilseeds (Peanuts) : Crush, Food, </a:t>
            </a:r>
          </a:p>
          <a:p>
            <a:pPr algn="ctr"/>
            <a:r>
              <a:rPr lang="en-US" altLang="en-US" sz="2400"/>
              <a:t>and Feed, seed &amp; waste (million mt)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219200" y="1222375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 flipV="1">
            <a:off x="7202487" y="1603375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7583487" y="2746375"/>
            <a:ext cx="9731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Crush</a:t>
            </a:r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6516687" y="1755775"/>
            <a:ext cx="23129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Total Consumption</a:t>
            </a:r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7583487" y="3965575"/>
            <a:ext cx="8763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Food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440487" y="4751388"/>
            <a:ext cx="23606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Feed, seed &amp; waste</a:t>
            </a:r>
          </a:p>
        </p:txBody>
      </p:sp>
    </p:spTree>
    <p:extLst>
      <p:ext uri="{BB962C8B-B14F-4D97-AF65-F5344CB8AC3E}">
        <p14:creationId xmlns:p14="http://schemas.microsoft.com/office/powerpoint/2010/main" val="4548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" y="2286000"/>
            <a:ext cx="891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/>
              <a:t>Consumption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63513" y="3733800"/>
            <a:ext cx="87518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8655"/>
              </p:ext>
            </p:extLst>
          </p:nvPr>
        </p:nvGraphicFramePr>
        <p:xfrm>
          <a:off x="609600" y="1119187"/>
          <a:ext cx="8682037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8" name="Chart" r:id="rId3" imgW="4602531" imgH="2750830" progId="MSGraph.Chart.8">
                  <p:embed/>
                </p:oleObj>
              </mc:Choice>
              <mc:Fallback>
                <p:oleObj name="Chart" r:id="rId3" imgW="4602531" imgH="27508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19187"/>
                        <a:ext cx="8682037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9600" y="123825"/>
            <a:ext cx="79978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/>
              <a:t>ECOWAS Food </a:t>
            </a:r>
          </a:p>
          <a:p>
            <a:pPr algn="ctr"/>
            <a:r>
              <a:rPr lang="en-US" altLang="en-US" sz="3000"/>
              <a:t>Per Capita Consumption </a:t>
            </a:r>
            <a:r>
              <a:rPr lang="en-US" altLang="en-US" sz="2000"/>
              <a:t>(kg/capita)</a:t>
            </a:r>
            <a:r>
              <a:rPr lang="en-US" altLang="en-US" sz="3000"/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32337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Kilograms/person per year</a:t>
            </a:r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 flipH="1" flipV="1">
            <a:off x="7188200" y="1576387"/>
            <a:ext cx="26987" cy="37338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7215187" y="2719387"/>
            <a:ext cx="914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Corn </a:t>
            </a: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7591425" y="1524000"/>
            <a:ext cx="8048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Rice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588250" y="3810000"/>
            <a:ext cx="9985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Wheat</a:t>
            </a:r>
          </a:p>
        </p:txBody>
      </p:sp>
    </p:spTree>
    <p:extLst>
      <p:ext uri="{BB962C8B-B14F-4D97-AF65-F5344CB8AC3E}">
        <p14:creationId xmlns:p14="http://schemas.microsoft.com/office/powerpoint/2010/main" val="31525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89013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</a:rPr>
              <a:t>USDA’s Agricultural Projections</a:t>
            </a:r>
            <a:endParaRPr lang="en-US" altLang="en-US" sz="3000" smtClean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915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10-year projection of major commodities</a:t>
            </a:r>
            <a:r>
              <a:rPr lang="en-US" altLang="en-US" sz="2400" b="0" dirty="0" smtClean="0"/>
              <a:t> </a:t>
            </a:r>
            <a:br>
              <a:rPr lang="en-US" altLang="en-US" sz="2400" b="0" dirty="0" smtClean="0"/>
            </a:br>
            <a:r>
              <a:rPr lang="en-US" altLang="en-US" sz="2200" b="0" dirty="0" smtClean="0"/>
              <a:t>- Supply, demand, trade, and prices. </a:t>
            </a:r>
            <a:br>
              <a:rPr lang="en-US" altLang="en-US" sz="2200" b="0" dirty="0" smtClean="0"/>
            </a:br>
            <a:r>
              <a:rPr lang="en-US" altLang="en-US" sz="2200" b="0" dirty="0" smtClean="0"/>
              <a:t>- Based on November 2015 market conditions. Released Feb 2016</a:t>
            </a:r>
            <a:br>
              <a:rPr lang="en-US" altLang="en-US" sz="2200" b="0" dirty="0" smtClean="0"/>
            </a:br>
            <a:endParaRPr lang="en-US" altLang="en-US" sz="1800" b="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Assumptions:</a:t>
            </a:r>
            <a:r>
              <a:rPr lang="en-US" altLang="en-US" sz="2200" dirty="0" smtClean="0"/>
              <a:t> </a:t>
            </a:r>
            <a:br>
              <a:rPr lang="en-US" altLang="en-US" sz="2200" dirty="0" smtClean="0"/>
            </a:br>
            <a:r>
              <a:rPr lang="en-US" altLang="en-US" sz="2200" dirty="0" smtClean="0"/>
              <a:t>- </a:t>
            </a:r>
            <a:r>
              <a:rPr lang="en-US" altLang="en-US" sz="2200" b="0" dirty="0" smtClean="0"/>
              <a:t>Continuation of current U.S. law</a:t>
            </a:r>
            <a:br>
              <a:rPr lang="en-US" altLang="en-US" sz="2200" b="0" dirty="0" smtClean="0"/>
            </a:br>
            <a:r>
              <a:rPr lang="en-US" altLang="en-US" sz="2200" b="0" dirty="0" smtClean="0"/>
              <a:t>- Continuation of existing international trade agreements</a:t>
            </a:r>
            <a:br>
              <a:rPr lang="en-US" altLang="en-US" sz="2200" b="0" dirty="0" smtClean="0"/>
            </a:br>
            <a:r>
              <a:rPr lang="en-US" altLang="en-US" sz="2200" b="0" dirty="0" smtClean="0"/>
              <a:t>- Population growth slows, strongest in developing countries</a:t>
            </a:r>
            <a:br>
              <a:rPr lang="en-US" altLang="en-US" sz="2200" b="0" dirty="0" smtClean="0"/>
            </a:br>
            <a:r>
              <a:rPr lang="en-US" altLang="en-US" sz="2200" b="0" dirty="0" smtClean="0"/>
              <a:t>- Macroeconomic growth – strongest in emerging markets</a:t>
            </a:r>
            <a:br>
              <a:rPr lang="en-US" altLang="en-US" sz="2200" b="0" dirty="0" smtClean="0"/>
            </a:br>
            <a:r>
              <a:rPr lang="en-US" altLang="en-US" sz="1800" b="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Composite of Model Results and Analysts Judgment</a:t>
            </a:r>
            <a:br>
              <a:rPr lang="en-US" altLang="en-US" sz="2400" dirty="0" smtClean="0"/>
            </a:br>
            <a:r>
              <a:rPr lang="en-US" altLang="en-US" sz="2200" dirty="0" smtClean="0"/>
              <a:t>- </a:t>
            </a:r>
            <a:r>
              <a:rPr lang="en-US" altLang="en-US" sz="2200" b="0" dirty="0" smtClean="0"/>
              <a:t>Modeling system: dynamic partial equilibrium trade </a:t>
            </a:r>
            <a:br>
              <a:rPr lang="en-US" altLang="en-US" sz="2200" b="0" dirty="0" smtClean="0"/>
            </a:br>
            <a:r>
              <a:rPr lang="en-US" altLang="en-US" sz="2200" b="0" dirty="0" smtClean="0"/>
              <a:t>- </a:t>
            </a:r>
            <a:r>
              <a:rPr lang="en-US" altLang="en-US" sz="2200" b="0" dirty="0" smtClean="0"/>
              <a:t>40 </a:t>
            </a:r>
            <a:r>
              <a:rPr lang="en-US" altLang="en-US" sz="2200" b="0" dirty="0" smtClean="0"/>
              <a:t>countries/regions, </a:t>
            </a:r>
            <a:br>
              <a:rPr lang="en-US" altLang="en-US" sz="2200" b="0" dirty="0" smtClean="0"/>
            </a:br>
            <a:r>
              <a:rPr lang="en-US" altLang="en-US" sz="2200" b="0" dirty="0" smtClean="0"/>
              <a:t>- 24 commodity markets</a:t>
            </a:r>
            <a:br>
              <a:rPr lang="en-US" altLang="en-US" sz="2200" b="0" dirty="0" smtClean="0"/>
            </a:br>
            <a:endParaRPr lang="en-US" altLang="en-US" sz="1800" b="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Equilibrates: (Supply = Demand) &amp; (Imports = Exports) </a:t>
            </a:r>
            <a:br>
              <a:rPr lang="en-US" altLang="en-US" sz="2400" dirty="0" smtClean="0"/>
            </a:br>
            <a:r>
              <a:rPr lang="en-US" altLang="en-US" sz="2200" b="0" dirty="0" smtClean="0"/>
              <a:t>Solves for prices and trade, clear world and country markets</a:t>
            </a:r>
            <a:br>
              <a:rPr lang="en-US" altLang="en-US" sz="2200" b="0" dirty="0" smtClean="0"/>
            </a:br>
            <a:endParaRPr lang="en-US" altLang="en-US" sz="2200" b="0" dirty="0" smtClean="0"/>
          </a:p>
          <a:p>
            <a:pPr>
              <a:lnSpc>
                <a:spcPct val="90000"/>
              </a:lnSpc>
            </a:pPr>
            <a:endParaRPr lang="en-US" altLang="en-US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9822801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58125"/>
              </p:ext>
            </p:extLst>
          </p:nvPr>
        </p:nvGraphicFramePr>
        <p:xfrm>
          <a:off x="609600" y="1195387"/>
          <a:ext cx="8682037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2" name="Chart" r:id="rId3" imgW="4602531" imgH="2750830" progId="MSGraph.Chart.8">
                  <p:embed/>
                </p:oleObj>
              </mc:Choice>
              <mc:Fallback>
                <p:oleObj name="Chart" r:id="rId3" imgW="4602531" imgH="27508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95387"/>
                        <a:ext cx="8682037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09600" y="123825"/>
            <a:ext cx="79978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/>
              <a:t>ECOWAS Food </a:t>
            </a:r>
          </a:p>
          <a:p>
            <a:pPr algn="ctr"/>
            <a:r>
              <a:rPr lang="en-US" altLang="en-US" sz="3000"/>
              <a:t>Per Capita Consumption </a:t>
            </a:r>
            <a:r>
              <a:rPr lang="en-US" altLang="en-US" sz="2000"/>
              <a:t>(kg/capita)</a:t>
            </a:r>
            <a:r>
              <a:rPr lang="en-US" altLang="en-US" sz="3000"/>
              <a:t> 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09663" y="1243013"/>
            <a:ext cx="32337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Kilograms/person per year</a:t>
            </a:r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 flipH="1" flipV="1">
            <a:off x="7188200" y="1652587"/>
            <a:ext cx="26987" cy="37338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7342187" y="3657600"/>
            <a:ext cx="18542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Sorghum</a:t>
            </a:r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6456362" y="2252662"/>
            <a:ext cx="2359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/>
              <a:t>Other Coarse Grain</a:t>
            </a:r>
          </a:p>
          <a:p>
            <a:pPr algn="ctr"/>
            <a:r>
              <a:rPr lang="en-US" altLang="en-US" sz="1700"/>
              <a:t>Millet</a:t>
            </a:r>
          </a:p>
        </p:txBody>
      </p:sp>
    </p:spTree>
    <p:extLst>
      <p:ext uri="{BB962C8B-B14F-4D97-AF65-F5344CB8AC3E}">
        <p14:creationId xmlns:p14="http://schemas.microsoft.com/office/powerpoint/2010/main" val="38787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248265"/>
              </p:ext>
            </p:extLst>
          </p:nvPr>
        </p:nvGraphicFramePr>
        <p:xfrm>
          <a:off x="609600" y="1219200"/>
          <a:ext cx="8682037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6" name="Chart" r:id="rId3" imgW="4602531" imgH="2750830" progId="MSGraph.Chart.8">
                  <p:embed/>
                </p:oleObj>
              </mc:Choice>
              <mc:Fallback>
                <p:oleObj name="Chart" r:id="rId3" imgW="4602531" imgH="27508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8682037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09600" y="123825"/>
            <a:ext cx="79978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/>
              <a:t>ECOWAS Food </a:t>
            </a:r>
          </a:p>
          <a:p>
            <a:pPr algn="ctr"/>
            <a:r>
              <a:rPr lang="en-US" altLang="en-US" sz="3000"/>
              <a:t>Per Capita Consumption </a:t>
            </a:r>
            <a:r>
              <a:rPr lang="en-US" altLang="en-US" sz="2000"/>
              <a:t>(kg/capita)</a:t>
            </a:r>
            <a:r>
              <a:rPr lang="en-US" altLang="en-US" sz="3000"/>
              <a:t> 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85863" y="1295400"/>
            <a:ext cx="32337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Kilograms/person per year</a:t>
            </a:r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 flipH="1" flipV="1">
            <a:off x="7188200" y="1676400"/>
            <a:ext cx="26987" cy="37338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7127683" y="3124200"/>
            <a:ext cx="1254317" cy="43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 smtClean="0"/>
              <a:t> </a:t>
            </a:r>
            <a:r>
              <a:rPr lang="en-US" altLang="en-US" sz="1700" dirty="0"/>
              <a:t>Peanuts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6986587" y="1752600"/>
            <a:ext cx="1958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/>
              <a:t>Other Oilseeds </a:t>
            </a:r>
          </a:p>
          <a:p>
            <a:pPr algn="ctr"/>
            <a:r>
              <a:rPr lang="en-US" altLang="en-US" sz="1700"/>
              <a:t>Peanut Oil</a:t>
            </a:r>
          </a:p>
        </p:txBody>
      </p:sp>
    </p:spTree>
    <p:extLst>
      <p:ext uri="{BB962C8B-B14F-4D97-AF65-F5344CB8AC3E}">
        <p14:creationId xmlns:p14="http://schemas.microsoft.com/office/powerpoint/2010/main" val="19241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6200" y="2286000"/>
            <a:ext cx="891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/>
              <a:t>Pork, Poultry, and Beef Production </a:t>
            </a:r>
          </a:p>
          <a:p>
            <a:pPr algn="ctr"/>
            <a:r>
              <a:rPr lang="en-US" altLang="en-US" sz="3000"/>
              <a:t>and Feed Demand</a:t>
            </a: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163513" y="3733800"/>
            <a:ext cx="87518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2844"/>
              </p:ext>
            </p:extLst>
          </p:nvPr>
        </p:nvGraphicFramePr>
        <p:xfrm>
          <a:off x="638175" y="765175"/>
          <a:ext cx="86582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0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765175"/>
                        <a:ext cx="865822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93738" y="152400"/>
            <a:ext cx="77866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ECOWAS Beef </a:t>
            </a:r>
          </a:p>
          <a:p>
            <a:pPr algn="ctr"/>
            <a:r>
              <a:rPr lang="en-US" altLang="en-US" sz="2400" dirty="0"/>
              <a:t>Production, Consumption and Imports (million </a:t>
            </a:r>
            <a:r>
              <a:rPr lang="en-US" altLang="en-US" sz="2400" dirty="0" err="1"/>
              <a:t>mt</a:t>
            </a:r>
            <a:r>
              <a:rPr lang="en-US" altLang="en-US" sz="2400" dirty="0"/>
              <a:t>)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255713" y="865188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 flipV="1">
            <a:off x="6850062" y="1222375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6778625" y="1169988"/>
            <a:ext cx="17478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Consumption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7412037" y="2060575"/>
            <a:ext cx="1495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7612062" y="3913188"/>
            <a:ext cx="1143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33284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62764"/>
              </p:ext>
            </p:extLst>
          </p:nvPr>
        </p:nvGraphicFramePr>
        <p:xfrm>
          <a:off x="609600" y="1069975"/>
          <a:ext cx="86582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4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9975"/>
                        <a:ext cx="865822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93738" y="152400"/>
            <a:ext cx="77866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Pork </a:t>
            </a:r>
          </a:p>
          <a:p>
            <a:pPr algn="ctr"/>
            <a:r>
              <a:rPr lang="en-US" altLang="en-US" sz="2400"/>
              <a:t>Production, Consumption and Imports (million mt)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95400" y="1173163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 flipV="1">
            <a:off x="6973887" y="1527175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Text Box 9"/>
          <p:cNvSpPr txBox="1">
            <a:spLocks noChangeArrowheads="1"/>
          </p:cNvSpPr>
          <p:nvPr/>
        </p:nvSpPr>
        <p:spPr bwMode="auto">
          <a:xfrm>
            <a:off x="7054850" y="1550988"/>
            <a:ext cx="17478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Consumption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7383462" y="2693988"/>
            <a:ext cx="14954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7583487" y="4117975"/>
            <a:ext cx="1143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15896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85982"/>
              </p:ext>
            </p:extLst>
          </p:nvPr>
        </p:nvGraphicFramePr>
        <p:xfrm>
          <a:off x="609600" y="1069975"/>
          <a:ext cx="86582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8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9975"/>
                        <a:ext cx="865822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93738" y="152400"/>
            <a:ext cx="77866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Poultry</a:t>
            </a:r>
          </a:p>
          <a:p>
            <a:pPr algn="ctr"/>
            <a:r>
              <a:rPr lang="en-US" altLang="en-US" sz="2400"/>
              <a:t>Production, Consumption and Imports (million mt)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258887" y="1173163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 flipV="1">
            <a:off x="6973887" y="1527175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7054850" y="1550988"/>
            <a:ext cx="17478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Consumption</a:t>
            </a:r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5526087" y="3279775"/>
            <a:ext cx="1495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7126287" y="3813175"/>
            <a:ext cx="1143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20459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84440"/>
              </p:ext>
            </p:extLst>
          </p:nvPr>
        </p:nvGraphicFramePr>
        <p:xfrm>
          <a:off x="638175" y="1039812"/>
          <a:ext cx="86582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2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039812"/>
                        <a:ext cx="865822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852613" y="152400"/>
            <a:ext cx="54689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Meat Production:</a:t>
            </a:r>
          </a:p>
          <a:p>
            <a:pPr algn="ctr"/>
            <a:r>
              <a:rPr lang="en-US" altLang="en-US" sz="2400"/>
              <a:t>Beef, Poultry and Pork (million mt)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55713" y="1143000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 flipV="1">
            <a:off x="7231062" y="1497012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7481887" y="2792412"/>
            <a:ext cx="815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Beef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7535862" y="4492625"/>
            <a:ext cx="8302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Pork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7383462" y="3883025"/>
            <a:ext cx="1095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Poultry</a:t>
            </a:r>
          </a:p>
        </p:txBody>
      </p:sp>
    </p:spTree>
    <p:extLst>
      <p:ext uri="{BB962C8B-B14F-4D97-AF65-F5344CB8AC3E}">
        <p14:creationId xmlns:p14="http://schemas.microsoft.com/office/powerpoint/2010/main" val="26065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6200" y="2286000"/>
            <a:ext cx="891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/>
              <a:t>Feed Demand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163513" y="3733800"/>
            <a:ext cx="87518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47048"/>
              </p:ext>
            </p:extLst>
          </p:nvPr>
        </p:nvGraphicFramePr>
        <p:xfrm>
          <a:off x="714375" y="914400"/>
          <a:ext cx="8658225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6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914400"/>
                        <a:ext cx="8658225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92113" y="152400"/>
            <a:ext cx="83899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ECOWAS Feed Demand:</a:t>
            </a:r>
          </a:p>
          <a:p>
            <a:pPr algn="ctr"/>
            <a:r>
              <a:rPr lang="en-US" altLang="en-US" sz="2400" dirty="0"/>
              <a:t>Corn, Peanut-Meal, Peanuts, and Sorghum (million </a:t>
            </a:r>
            <a:r>
              <a:rPr lang="en-US" altLang="en-US" sz="2400" dirty="0" err="1"/>
              <a:t>mt</a:t>
            </a:r>
            <a:r>
              <a:rPr lang="en-US" altLang="en-US" sz="2400" dirty="0"/>
              <a:t>)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247775" y="1066800"/>
            <a:ext cx="22494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 flipV="1">
            <a:off x="7231062" y="1676400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7558087" y="2971800"/>
            <a:ext cx="8509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Corn</a:t>
            </a: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6437312" y="4419600"/>
            <a:ext cx="26987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Other-Oilseeds Peanut</a:t>
            </a: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7459662" y="3657600"/>
            <a:ext cx="14843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Other-Meal</a:t>
            </a:r>
          </a:p>
          <a:p>
            <a:pPr algn="l"/>
            <a:r>
              <a:rPr lang="en-US" altLang="en-US" sz="1700"/>
              <a:t>   Peanut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383462" y="4800600"/>
            <a:ext cx="13001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Sorghum</a:t>
            </a:r>
          </a:p>
        </p:txBody>
      </p:sp>
      <p:sp>
        <p:nvSpPr>
          <p:cNvPr id="72714" name="Text Box 7"/>
          <p:cNvSpPr txBox="1">
            <a:spLocks noChangeArrowheads="1"/>
          </p:cNvSpPr>
          <p:nvPr/>
        </p:nvSpPr>
        <p:spPr bwMode="auto">
          <a:xfrm>
            <a:off x="982662" y="1328738"/>
            <a:ext cx="54546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     Corn Increase</a:t>
            </a:r>
          </a:p>
          <a:p>
            <a:pPr algn="l"/>
            <a:r>
              <a:rPr lang="en-US" altLang="en-US" sz="1700"/>
              <a:t>     1980-2003   flat</a:t>
            </a:r>
          </a:p>
          <a:p>
            <a:pPr algn="l"/>
            <a:r>
              <a:rPr lang="en-US" altLang="en-US" sz="1700"/>
              <a:t>     2003-2016 + 2.4 mmt,  Projection little growth  </a:t>
            </a:r>
          </a:p>
        </p:txBody>
      </p:sp>
    </p:spTree>
    <p:extLst>
      <p:ext uri="{BB962C8B-B14F-4D97-AF65-F5344CB8AC3E}">
        <p14:creationId xmlns:p14="http://schemas.microsoft.com/office/powerpoint/2010/main" val="29889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04024"/>
              </p:ext>
            </p:extLst>
          </p:nvPr>
        </p:nvGraphicFramePr>
        <p:xfrm>
          <a:off x="638175" y="1066800"/>
          <a:ext cx="86582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0" name="Chart" r:id="rId3" imgW="4602531" imgH="2438359" progId="MSGraph.Chart.8">
                  <p:embed/>
                </p:oleObj>
              </mc:Choice>
              <mc:Fallback>
                <p:oleObj name="Chart" r:id="rId3" imgW="4602531" imgH="243835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066800"/>
                        <a:ext cx="865822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41350" y="152400"/>
            <a:ext cx="78914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ECOWAS Cotton </a:t>
            </a:r>
          </a:p>
          <a:p>
            <a:pPr algn="ctr"/>
            <a:r>
              <a:rPr lang="en-US" altLang="en-US" sz="2400"/>
              <a:t>Production, Exports, and Consumption (million mt)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171575" y="1169988"/>
            <a:ext cx="224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Million metric tons</a:t>
            </a:r>
          </a:p>
        </p:txBody>
      </p:sp>
      <p:sp>
        <p:nvSpPr>
          <p:cNvPr id="73733" name="Line 6"/>
          <p:cNvSpPr>
            <a:spLocks noChangeShapeType="1"/>
          </p:cNvSpPr>
          <p:nvPr/>
        </p:nvSpPr>
        <p:spPr bwMode="auto">
          <a:xfrm flipV="1">
            <a:off x="7543800" y="1524000"/>
            <a:ext cx="0" cy="35052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7612062" y="2743200"/>
            <a:ext cx="11572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Exports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6545262" y="4443413"/>
            <a:ext cx="23129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Total Consumption</a:t>
            </a: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7231062" y="1600200"/>
            <a:ext cx="1495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977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914400"/>
          </a:xfrm>
        </p:spPr>
        <p:txBody>
          <a:bodyPr/>
          <a:lstStyle/>
          <a:p>
            <a:r>
              <a:rPr lang="en-US" altLang="en-US" sz="3800" dirty="0" smtClean="0">
                <a:solidFill>
                  <a:schemeClr val="tx1"/>
                </a:solidFill>
              </a:rPr>
              <a:t>Demand Structure:</a:t>
            </a:r>
            <a:endParaRPr lang="en-US" altLang="en-US" dirty="0" smtClean="0">
              <a:solidFill>
                <a:srgbClr val="0000CC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0600" y="1112838"/>
            <a:ext cx="86106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Per Capita GDP growth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br>
              <a:rPr lang="en-US" altLang="en-US" sz="3200" dirty="0">
                <a:latin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2800" b="0" dirty="0">
                <a:latin typeface="Times New Roman" panose="02020603050405020304" pitchFamily="18" charset="0"/>
              </a:rPr>
              <a:t>- Population growth</a:t>
            </a:r>
            <a:br>
              <a:rPr lang="en-US" altLang="en-US" sz="2800" b="0" dirty="0">
                <a:latin typeface="Times New Roman" panose="02020603050405020304" pitchFamily="18" charset="0"/>
              </a:rPr>
            </a:br>
            <a:r>
              <a:rPr lang="en-US" altLang="en-US" sz="2800" b="0" dirty="0">
                <a:latin typeface="Times New Roman" panose="02020603050405020304" pitchFamily="18" charset="0"/>
              </a:rPr>
              <a:t>  - GDP growth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buFontTx/>
              <a:buChar char="•"/>
            </a:pPr>
            <a:endParaRPr lang="en-US" altLang="en-US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Own and Substitute Prices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endParaRPr lang="en-US" altLang="en-US" sz="1200" dirty="0">
              <a:latin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Rural and Urban for some countries  		       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endParaRPr lang="en-US" altLang="en-US" sz="1200" dirty="0">
              <a:latin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Diet Diversification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in developing </a:t>
            </a:r>
            <a:r>
              <a:rPr lang="en-US" altLang="en-US" sz="2800" dirty="0">
                <a:latin typeface="Times New Roman" panose="02020603050405020304" pitchFamily="18" charset="0"/>
              </a:rPr>
              <a:t>countries 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2800" b="0" dirty="0">
                <a:latin typeface="Times New Roman" panose="02020603050405020304" pitchFamily="18" charset="0"/>
              </a:rPr>
              <a:t> GDP/Capita Growth</a:t>
            </a:r>
            <a:br>
              <a:rPr lang="en-US" altLang="en-US" sz="2800" b="0" dirty="0">
                <a:latin typeface="Times New Roman" panose="02020603050405020304" pitchFamily="18" charset="0"/>
              </a:rPr>
            </a:b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2800" b="0" dirty="0">
                <a:latin typeface="Times New Roman" panose="02020603050405020304" pitchFamily="18" charset="0"/>
              </a:rPr>
              <a:t> Urbanization</a:t>
            </a:r>
            <a:br>
              <a:rPr lang="en-US" altLang="en-US" sz="2800" b="0" dirty="0">
                <a:latin typeface="Times New Roman" panose="02020603050405020304" pitchFamily="18" charset="0"/>
              </a:rPr>
            </a:b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2800" b="0" dirty="0">
                <a:latin typeface="Times New Roman" panose="02020603050405020304" pitchFamily="18" charset="0"/>
              </a:rPr>
              <a:t> Income distribution equality</a:t>
            </a:r>
            <a:br>
              <a:rPr lang="en-US" altLang="en-US" sz="2800" b="0" dirty="0">
                <a:latin typeface="Times New Roman" panose="02020603050405020304" pitchFamily="18" charset="0"/>
              </a:rPr>
            </a:b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2800" b="0" dirty="0">
                <a:latin typeface="Times New Roman" panose="02020603050405020304" pitchFamily="18" charset="0"/>
              </a:rPr>
              <a:t> Food away from home</a:t>
            </a:r>
            <a:endParaRPr lang="en-US" altLang="en-US" sz="3200" b="0" dirty="0">
              <a:latin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endParaRPr lang="en-US" altLang="en-US" sz="32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710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29224"/>
              </p:ext>
            </p:extLst>
          </p:nvPr>
        </p:nvGraphicFramePr>
        <p:xfrm>
          <a:off x="609600" y="1066800"/>
          <a:ext cx="8305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4" name="Chart" r:id="rId3" imgW="4354021" imgH="2440674" progId="MSGraph.Chart.8">
                  <p:embed/>
                </p:oleObj>
              </mc:Choice>
              <mc:Fallback>
                <p:oleObj name="Chart" r:id="rId3" imgW="4354021" imgH="2440674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305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5175" y="207963"/>
            <a:ext cx="7591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Total world grain &amp; </a:t>
            </a:r>
            <a:r>
              <a:rPr lang="en-US" altLang="en-US" sz="2400" dirty="0" err="1"/>
              <a:t>oilseeds1</a:t>
            </a:r>
            <a:endParaRPr lang="en-US" altLang="en-US" sz="2400" dirty="0"/>
          </a:p>
          <a:p>
            <a:pPr algn="ctr"/>
            <a:r>
              <a:rPr lang="en-US" altLang="en-US" sz="1800" dirty="0"/>
              <a:t>Production, yield, area harvested, population &amp; per cap production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063750" y="914400"/>
            <a:ext cx="212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Index: 1970 = 100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8775" y="6019800"/>
            <a:ext cx="42751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0"/>
              <a:t>1/Oilseeds = soybeans + rapeseed + sunflowers.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8600" y="6324600"/>
            <a:ext cx="640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Source:  Compiled from USDA’s PS&amp;D Database &amp; Baseline Projections</a:t>
            </a:r>
            <a:endParaRPr lang="en-US" altLang="en-US" sz="1400" b="0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6781800" y="1295400"/>
            <a:ext cx="0" cy="39624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 rot="-795023">
            <a:off x="6477000" y="2312988"/>
            <a:ext cx="175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/>
              <a:t>Yield</a:t>
            </a:r>
            <a:endParaRPr lang="en-US" altLang="en-US" sz="140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 rot="-609256">
            <a:off x="6651625" y="3581400"/>
            <a:ext cx="1730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/>
              <a:t>Area </a:t>
            </a:r>
          </a:p>
          <a:p>
            <a:pPr algn="ctr"/>
            <a:r>
              <a:rPr lang="en-US" altLang="en-US" sz="1700"/>
              <a:t>Harvested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 rot="-1537551">
            <a:off x="6629400" y="1322388"/>
            <a:ext cx="1600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371600" y="1811338"/>
            <a:ext cx="3811588" cy="1276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u="sng"/>
              <a:t>Growth rates</a:t>
            </a:r>
            <a:r>
              <a:rPr lang="en-US" altLang="en-US" sz="1200"/>
              <a:t>: Exponential Trend (%/year)</a:t>
            </a:r>
          </a:p>
          <a:p>
            <a:pPr algn="l"/>
            <a:endParaRPr lang="en-US" altLang="en-US" sz="1200"/>
          </a:p>
          <a:p>
            <a:pPr algn="l"/>
            <a:r>
              <a:rPr lang="en-US" altLang="en-US" sz="1200"/>
              <a:t>                   </a:t>
            </a:r>
            <a:r>
              <a:rPr lang="en-US" altLang="en-US" sz="1200" u="sng"/>
              <a:t>1970-1990</a:t>
            </a:r>
            <a:r>
              <a:rPr lang="en-US" altLang="en-US" sz="1200"/>
              <a:t>  19</a:t>
            </a:r>
            <a:r>
              <a:rPr lang="en-US" altLang="en-US" sz="1200" u="sng"/>
              <a:t>90- 2009</a:t>
            </a:r>
            <a:r>
              <a:rPr lang="en-US" altLang="en-US" sz="1200"/>
              <a:t>  </a:t>
            </a:r>
            <a:r>
              <a:rPr lang="en-US" altLang="en-US" sz="1200" u="sng"/>
              <a:t>2010- 2019</a:t>
            </a:r>
          </a:p>
          <a:p>
            <a:pPr algn="l"/>
            <a:r>
              <a:rPr lang="en-US" altLang="en-US" sz="1200"/>
              <a:t>Production       2.4 %         1.54            1.27</a:t>
            </a:r>
          </a:p>
          <a:p>
            <a:pPr algn="l"/>
            <a:r>
              <a:rPr lang="en-US" altLang="en-US" sz="1200"/>
              <a:t>Yields               1.9              1.21            0.70</a:t>
            </a:r>
          </a:p>
          <a:p>
            <a:pPr algn="l"/>
            <a:r>
              <a:rPr lang="en-US" altLang="en-US" sz="1200"/>
              <a:t>Area                  0.50            0.33            0.57</a:t>
            </a:r>
          </a:p>
        </p:txBody>
      </p:sp>
    </p:spTree>
    <p:extLst>
      <p:ext uri="{BB962C8B-B14F-4D97-AF65-F5344CB8AC3E}">
        <p14:creationId xmlns:p14="http://schemas.microsoft.com/office/powerpoint/2010/main" val="7338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33391"/>
              </p:ext>
            </p:extLst>
          </p:nvPr>
        </p:nvGraphicFramePr>
        <p:xfrm>
          <a:off x="762000" y="1295400"/>
          <a:ext cx="8305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Chart" r:id="rId3" imgW="4354021" imgH="2440674" progId="MSGraph.Chart.8">
                  <p:embed/>
                </p:oleObj>
              </mc:Choice>
              <mc:Fallback>
                <p:oleObj name="Chart" r:id="rId3" imgW="4354021" imgH="2440674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8305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5175" y="207963"/>
            <a:ext cx="7591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Total world grain &amp; oilseeds1</a:t>
            </a:r>
          </a:p>
          <a:p>
            <a:pPr algn="ctr"/>
            <a:r>
              <a:rPr lang="en-US" altLang="en-US" sz="1800"/>
              <a:t>Production, yield, area harvested, population &amp; per cap production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16150" y="1143000"/>
            <a:ext cx="212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 dirty="0"/>
              <a:t>Index: 1970 = 100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371600" y="6019800"/>
            <a:ext cx="42751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0" dirty="0"/>
              <a:t>1/Oilseeds = soybeans + rapeseed + sunflowers. 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600" y="6324600"/>
            <a:ext cx="640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Source:  Compiled from USDA’s PS&amp;D Database &amp; Baseline Projections</a:t>
            </a:r>
            <a:endParaRPr lang="en-US" altLang="en-US" sz="1400" b="0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6934200" y="1524000"/>
            <a:ext cx="0" cy="3962400"/>
          </a:xfrm>
          <a:prstGeom prst="line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 rot="-1098158">
            <a:off x="6096000" y="2667000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/>
              <a:t>Yield </a:t>
            </a:r>
            <a:r>
              <a:rPr lang="en-US" altLang="en-US" sz="1400"/>
              <a:t>(green)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343400" y="4751388"/>
            <a:ext cx="297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Per Capita/Production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 rot="-609256">
            <a:off x="6804025" y="3810000"/>
            <a:ext cx="1730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/>
              <a:t>Area </a:t>
            </a:r>
          </a:p>
          <a:p>
            <a:pPr algn="ctr"/>
            <a:r>
              <a:rPr lang="en-US" altLang="en-US" sz="1700"/>
              <a:t>Harvested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 rot="-866642">
            <a:off x="4876800" y="37607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/>
              <a:t>Population (red)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 rot="-1537551">
            <a:off x="6781800" y="1550988"/>
            <a:ext cx="1600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700"/>
              <a:t>Production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600200" y="1600200"/>
            <a:ext cx="3886200" cy="14589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70243" tIns="85121" rIns="170243" bIns="85121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u="sng"/>
              <a:t>Growth rates</a:t>
            </a:r>
            <a:r>
              <a:rPr lang="en-US" altLang="en-US" sz="1200"/>
              <a:t>: Exponential Trend</a:t>
            </a:r>
          </a:p>
          <a:p>
            <a:pPr algn="l"/>
            <a:r>
              <a:rPr lang="en-US" altLang="en-US" sz="1200"/>
              <a:t>                       </a:t>
            </a:r>
            <a:r>
              <a:rPr lang="en-US" altLang="en-US" sz="1200" u="sng"/>
              <a:t>1970 - 90</a:t>
            </a:r>
            <a:r>
              <a:rPr lang="en-US" altLang="en-US" sz="1200"/>
              <a:t>     19</a:t>
            </a:r>
            <a:r>
              <a:rPr lang="en-US" altLang="en-US" sz="1200" u="sng"/>
              <a:t>90 - 09</a:t>
            </a:r>
            <a:r>
              <a:rPr lang="en-US" altLang="en-US" sz="1200"/>
              <a:t>    </a:t>
            </a:r>
            <a:r>
              <a:rPr lang="en-US" altLang="en-US" sz="1200" u="sng"/>
              <a:t>2010 - 19</a:t>
            </a:r>
          </a:p>
          <a:p>
            <a:pPr algn="l"/>
            <a:r>
              <a:rPr lang="en-US" altLang="en-US" sz="1200" b="0"/>
              <a:t>Production           2.4              1.54           1.27</a:t>
            </a:r>
          </a:p>
          <a:p>
            <a:pPr algn="l"/>
            <a:r>
              <a:rPr lang="en-US" altLang="en-US" sz="1200"/>
              <a:t>Yields                  1.9               1.21           0.70</a:t>
            </a:r>
          </a:p>
          <a:p>
            <a:pPr algn="l"/>
            <a:r>
              <a:rPr lang="en-US" altLang="en-US" sz="1200"/>
              <a:t>Population          1.7               1.30           1.06</a:t>
            </a:r>
          </a:p>
          <a:p>
            <a:pPr algn="l"/>
            <a:r>
              <a:rPr lang="en-US" altLang="en-US" sz="1200" b="0"/>
              <a:t>Area                     0.50             0.33           0.57</a:t>
            </a:r>
          </a:p>
          <a:p>
            <a:pPr algn="l"/>
            <a:r>
              <a:rPr lang="en-US" altLang="en-US" sz="1200"/>
              <a:t>Capita/Pro           0.61             0.28           0.20</a:t>
            </a:r>
          </a:p>
        </p:txBody>
      </p:sp>
    </p:spTree>
    <p:extLst>
      <p:ext uri="{BB962C8B-B14F-4D97-AF65-F5344CB8AC3E}">
        <p14:creationId xmlns:p14="http://schemas.microsoft.com/office/powerpoint/2010/main" val="16767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algn="ctr"/>
            <a:r>
              <a:rPr lang="en-US" altLang="en-US" sz="3200" smtClean="0">
                <a:latin typeface="Arial" panose="020B0604020202020204" pitchFamily="34" charset="0"/>
              </a:rPr>
              <a:t>Conclusions and Summary: 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991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Strong global trade growth </a:t>
            </a:r>
            <a:r>
              <a:rPr lang="en-US" altLang="en-US" sz="2400" b="0" dirty="0" smtClean="0"/>
              <a:t>in most agriculture commodities, without significant increases in real world commodity prices.</a:t>
            </a:r>
            <a:br>
              <a:rPr lang="en-US" altLang="en-US" sz="2400" b="0" dirty="0" smtClean="0"/>
            </a:br>
            <a:endParaRPr lang="en-US" altLang="en-US" sz="1000" b="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Strong income growth </a:t>
            </a:r>
            <a:r>
              <a:rPr lang="en-US" altLang="en-US" sz="2400" b="0" dirty="0" smtClean="0"/>
              <a:t>in developing countries and urbanization  lead to increased import demand for grains, High Value Products </a:t>
            </a:r>
            <a:br>
              <a:rPr lang="en-US" altLang="en-US" sz="2400" b="0" dirty="0" smtClean="0"/>
            </a:br>
            <a:r>
              <a:rPr lang="en-US" altLang="en-US" sz="1000" b="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Trade to remain very competitive </a:t>
            </a:r>
            <a:br>
              <a:rPr lang="en-US" altLang="en-US" sz="2400" dirty="0" smtClean="0"/>
            </a:br>
            <a:r>
              <a:rPr lang="en-US" altLang="en-US" sz="2400" b="0" dirty="0" smtClean="0"/>
              <a:t>Expanding production potential in Brazil &amp; Argentina, FSU, EU	</a:t>
            </a:r>
            <a:br>
              <a:rPr lang="en-US" altLang="en-US" sz="2400" b="0" dirty="0" smtClean="0"/>
            </a:br>
            <a:r>
              <a:rPr lang="en-US" altLang="en-US" sz="2400" dirty="0" smtClean="0"/>
              <a:t>Indonesia expands palm oil production</a:t>
            </a:r>
            <a:r>
              <a:rPr lang="en-US" altLang="en-US" sz="2400" b="0" dirty="0" smtClean="0"/>
              <a:t>.</a:t>
            </a:r>
            <a:br>
              <a:rPr lang="en-US" altLang="en-US" sz="2400" b="0" dirty="0" smtClean="0"/>
            </a:b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Uncertainties,  </a:t>
            </a:r>
            <a:r>
              <a:rPr lang="en-US" altLang="en-US" sz="2400" b="0" dirty="0" smtClean="0"/>
              <a:t>Ethanol and trade, Bio-energy policies, </a:t>
            </a:r>
            <a:br>
              <a:rPr lang="en-US" altLang="en-US" sz="2400" b="0" dirty="0" smtClean="0"/>
            </a:br>
            <a:r>
              <a:rPr lang="en-US" altLang="en-US" sz="2400" b="0" dirty="0" smtClean="0"/>
              <a:t>BSE, Avian influenza, food safety, China and Brazil, </a:t>
            </a:r>
            <a:br>
              <a:rPr lang="en-US" altLang="en-US" sz="2400" b="0" dirty="0" smtClean="0"/>
            </a:br>
            <a:r>
              <a:rPr lang="en-US" altLang="en-US" sz="2400" b="0" dirty="0" smtClean="0"/>
              <a:t>natural resource constraints – water, changing demographics and effect on food demand</a:t>
            </a:r>
          </a:p>
        </p:txBody>
      </p:sp>
    </p:spTree>
    <p:extLst>
      <p:ext uri="{BB962C8B-B14F-4D97-AF65-F5344CB8AC3E}">
        <p14:creationId xmlns:p14="http://schemas.microsoft.com/office/powerpoint/2010/main" val="2480089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311525" y="1600200"/>
            <a:ext cx="2822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239" tIns="85118" rIns="170239" bIns="85118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700"/>
              <a:t>Thank you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8600" y="2895600"/>
            <a:ext cx="8686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239" tIns="85118" rIns="170239" bIns="85118">
            <a:spAutoFit/>
          </a:bodyPr>
          <a:lstStyle>
            <a:lvl1pPr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17018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1701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/>
              <a:t>USDA-ERS Long-Term Projections</a:t>
            </a:r>
          </a:p>
          <a:p>
            <a:pPr algn="ctr"/>
            <a:r>
              <a:rPr lang="en-US" altLang="en-US" sz="3200"/>
              <a:t>briefing room</a:t>
            </a:r>
          </a:p>
          <a:p>
            <a:pPr algn="ctr"/>
            <a:r>
              <a:rPr lang="en-US" altLang="en-US" sz="1600"/>
              <a:t> </a:t>
            </a:r>
          </a:p>
          <a:p>
            <a:pPr algn="ctr"/>
            <a:r>
              <a:rPr lang="en-US" altLang="en-US" sz="3200"/>
              <a:t>http://www.ers.usda.gov/briefing/baseline</a:t>
            </a:r>
          </a:p>
        </p:txBody>
      </p:sp>
    </p:spTree>
    <p:extLst>
      <p:ext uri="{BB962C8B-B14F-4D97-AF65-F5344CB8AC3E}">
        <p14:creationId xmlns:p14="http://schemas.microsoft.com/office/powerpoint/2010/main" val="4961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914400"/>
          </a:xfrm>
        </p:spPr>
        <p:txBody>
          <a:bodyPr/>
          <a:lstStyle/>
          <a:p>
            <a:r>
              <a:rPr lang="en-US" altLang="en-US" sz="3800" smtClean="0">
                <a:solidFill>
                  <a:schemeClr val="tx1"/>
                </a:solidFill>
              </a:rPr>
              <a:t>Changes in Food Consumption:</a:t>
            </a:r>
            <a:endParaRPr lang="en-US" altLang="en-US" smtClean="0">
              <a:solidFill>
                <a:srgbClr val="0000CC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86106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3200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0" u="sng" dirty="0">
                <a:latin typeface="Times New Roman" panose="02020603050405020304" pitchFamily="18" charset="0"/>
              </a:rPr>
              <a:t>Greater consumption of</a:t>
            </a:r>
            <a:r>
              <a:rPr lang="en-US" altLang="en-US" sz="3200" b="0" dirty="0">
                <a:latin typeface="Times New Roman" panose="02020603050405020304" pitchFamily="18" charset="0"/>
              </a:rPr>
              <a:t>:</a:t>
            </a:r>
          </a:p>
          <a:p>
            <a:pPr lvl="1" algn="l"/>
            <a:r>
              <a:rPr lang="en-US" altLang="en-US" sz="2400" b="0" dirty="0">
                <a:latin typeface="Times New Roman" panose="02020603050405020304" pitchFamily="18" charset="0"/>
              </a:rPr>
              <a:t>- Fruits &amp; Vegetables</a:t>
            </a:r>
          </a:p>
          <a:p>
            <a:pPr lvl="1" algn="l"/>
            <a:r>
              <a:rPr lang="en-US" altLang="en-US" sz="2400" b="0" dirty="0">
                <a:latin typeface="Times New Roman" panose="02020603050405020304" pitchFamily="18" charset="0"/>
              </a:rPr>
              <a:t>- Vegetable Oils</a:t>
            </a:r>
          </a:p>
          <a:p>
            <a:pPr lvl="1" algn="l"/>
            <a:r>
              <a:rPr lang="en-US" altLang="en-US" sz="2400" b="0" dirty="0">
                <a:latin typeface="Times New Roman" panose="02020603050405020304" pitchFamily="18" charset="0"/>
              </a:rPr>
              <a:t>- Processed Cereal Products</a:t>
            </a:r>
          </a:p>
          <a:p>
            <a:pPr lvl="1" algn="l"/>
            <a:r>
              <a:rPr lang="en-US" altLang="en-US" sz="2400" b="0" dirty="0">
                <a:latin typeface="Times New Roman" panose="02020603050405020304" pitchFamily="18" charset="0"/>
              </a:rPr>
              <a:t>- </a:t>
            </a:r>
            <a:r>
              <a:rPr lang="en-US" altLang="en-US" sz="2400" b="0" u="sng" dirty="0">
                <a:latin typeface="Times New Roman" panose="02020603050405020304" pitchFamily="18" charset="0"/>
              </a:rPr>
              <a:t>Meats &amp; Dairy Products</a:t>
            </a:r>
            <a:r>
              <a:rPr lang="en-US" altLang="en-US" sz="2400" b="0" dirty="0">
                <a:latin typeface="Times New Roman" panose="02020603050405020304" pitchFamily="18" charset="0"/>
              </a:rPr>
              <a:t>  </a:t>
            </a:r>
          </a:p>
          <a:p>
            <a:pPr lvl="1" algn="l"/>
            <a:r>
              <a:rPr lang="en-US" altLang="en-US" sz="2800" b="0" dirty="0">
                <a:latin typeface="Times New Roman" panose="02020603050405020304" pitchFamily="18" charset="0"/>
              </a:rPr>
              <a:t>     Feed Demand Increases</a:t>
            </a:r>
            <a:r>
              <a:rPr lang="en-US" altLang="en-US" sz="2400" b="0" dirty="0">
                <a:latin typeface="Times New Roman" panose="02020603050405020304" pitchFamily="18" charset="0"/>
              </a:rPr>
              <a:t/>
            </a:r>
            <a:br>
              <a:rPr lang="en-US" altLang="en-US" sz="2400" b="0" dirty="0">
                <a:latin typeface="Times New Roman" panose="02020603050405020304" pitchFamily="18" charset="0"/>
              </a:rPr>
            </a:br>
            <a:r>
              <a:rPr lang="en-US" altLang="en-US" sz="2400" b="0" dirty="0">
                <a:latin typeface="Times New Roman" panose="02020603050405020304" pitchFamily="18" charset="0"/>
              </a:rPr>
              <a:t>     </a:t>
            </a:r>
            <a:r>
              <a:rPr lang="en-US" altLang="en-US" sz="2400" b="0" dirty="0"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2400" b="0" dirty="0">
                <a:latin typeface="Times New Roman" panose="02020603050405020304" pitchFamily="18" charset="0"/>
              </a:rPr>
              <a:t> Import demand for Feed grains </a:t>
            </a:r>
            <a:br>
              <a:rPr lang="en-US" altLang="en-US" sz="2400" b="0" dirty="0">
                <a:latin typeface="Times New Roman" panose="02020603050405020304" pitchFamily="18" charset="0"/>
              </a:rPr>
            </a:br>
            <a:endParaRPr lang="en-US" altLang="en-US" sz="12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u="sng" dirty="0">
                <a:latin typeface="Times New Roman" panose="02020603050405020304" pitchFamily="18" charset="0"/>
              </a:rPr>
              <a:t>Less consumption of:</a:t>
            </a:r>
          </a:p>
          <a:p>
            <a:pPr lvl="1" algn="l">
              <a:buClr>
                <a:schemeClr val="tx1"/>
              </a:buClr>
            </a:pPr>
            <a:r>
              <a:rPr lang="en-US" altLang="en-US" sz="2400" b="0" dirty="0">
                <a:latin typeface="Times New Roman" panose="02020603050405020304" pitchFamily="18" charset="0"/>
              </a:rPr>
              <a:t>- Staple grains -  rice in Asia, corn in Indonesia and Mexico</a:t>
            </a:r>
            <a:br>
              <a:rPr lang="en-US" altLang="en-US" sz="2400" b="0" dirty="0">
                <a:latin typeface="Times New Roman" panose="02020603050405020304" pitchFamily="18" charset="0"/>
              </a:rPr>
            </a:br>
            <a:r>
              <a:rPr lang="en-US" altLang="en-US" sz="2400" b="0" dirty="0">
                <a:latin typeface="Times New Roman" panose="02020603050405020304" pitchFamily="18" charset="0"/>
              </a:rPr>
              <a:t>- Low-quality grain varieties and switching to high-quality  </a:t>
            </a:r>
            <a:br>
              <a:rPr lang="en-US" altLang="en-US" sz="2400" b="0" dirty="0">
                <a:latin typeface="Times New Roman" panose="02020603050405020304" pitchFamily="18" charset="0"/>
              </a:rPr>
            </a:br>
            <a:r>
              <a:rPr lang="en-US" altLang="en-US" sz="2400" b="0" dirty="0">
                <a:latin typeface="Times New Roman" panose="02020603050405020304" pitchFamily="18" charset="0"/>
              </a:rPr>
              <a:t>      (high-quality varieties may lower yields)</a:t>
            </a:r>
          </a:p>
          <a:p>
            <a:pPr lvl="1" algn="l">
              <a:buClr>
                <a:schemeClr val="tx1"/>
              </a:buClr>
            </a:pPr>
            <a:r>
              <a:rPr lang="en-US" altLang="en-US" sz="2400" b="0" dirty="0">
                <a:latin typeface="Times New Roman" panose="02020603050405020304" pitchFamily="18" charset="0"/>
              </a:rPr>
              <a:t>- Roots &amp; tubers </a:t>
            </a:r>
            <a:br>
              <a:rPr lang="en-US" altLang="en-US" sz="2400" b="0" dirty="0">
                <a:latin typeface="Times New Roman" panose="02020603050405020304" pitchFamily="18" charset="0"/>
              </a:rPr>
            </a:br>
            <a:endParaRPr lang="en-US" altLang="en-US" sz="2400" b="0" dirty="0">
              <a:latin typeface="Times New Roman" panose="02020603050405020304" pitchFamily="18" charset="0"/>
            </a:endParaRPr>
          </a:p>
          <a:p>
            <a:pPr lvl="2" algn="l">
              <a:buClr>
                <a:schemeClr val="tx1"/>
              </a:buClr>
            </a:pPr>
            <a:endParaRPr lang="en-US" altLang="en-US" sz="2400" b="0" dirty="0">
              <a:latin typeface="Times New Roman" panose="02020603050405020304" pitchFamily="18" charset="0"/>
            </a:endParaRPr>
          </a:p>
          <a:p>
            <a:pPr lvl="2" algn="l">
              <a:buClr>
                <a:schemeClr val="tx1"/>
              </a:buClr>
            </a:pPr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595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362200"/>
            <a:ext cx="6858000" cy="1295400"/>
          </a:xfrm>
        </p:spPr>
        <p:txBody>
          <a:bodyPr/>
          <a:lstStyle/>
          <a:p>
            <a:pPr algn="ctr"/>
            <a:r>
              <a:rPr lang="en-US" altLang="en-US" sz="4400" b="0" dirty="0" smtClean="0">
                <a:solidFill>
                  <a:schemeClr val="tx1"/>
                </a:solidFill>
              </a:rPr>
              <a:t>ERS ECOWAS Model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63513" y="3733800"/>
            <a:ext cx="87518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5" descr="ers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066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Commodities in ERS ECOWAS Model</a:t>
            </a:r>
            <a:r>
              <a:rPr lang="en-US" altLang="en-US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90600"/>
            <a:ext cx="8915400" cy="472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Livestock: </a:t>
            </a:r>
            <a:r>
              <a:rPr lang="en-US" altLang="en-US" sz="2400" dirty="0" smtClean="0"/>
              <a:t>(3 sectors)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Beef, Pork, and Poultry 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eaLnBrk="1" hangingPunct="1"/>
            <a:r>
              <a:rPr lang="en-US" altLang="en-US" sz="2800" dirty="0" smtClean="0"/>
              <a:t>Crops: </a:t>
            </a:r>
            <a:r>
              <a:rPr lang="en-US" altLang="en-US" sz="2400" dirty="0" smtClean="0"/>
              <a:t>(9 sectors)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Wheat, Rice </a:t>
            </a:r>
          </a:p>
          <a:p>
            <a:pPr lvl="1" eaLnBrk="1" hangingPunct="1"/>
            <a:r>
              <a:rPr lang="en-US" altLang="en-US" sz="2400" dirty="0" smtClean="0"/>
              <a:t>Corn, Sorghum, Other-Coarse-Gr (mostly </a:t>
            </a:r>
            <a:r>
              <a:rPr lang="en-US" altLang="en-US" sz="2400" dirty="0" smtClean="0"/>
              <a:t>millet)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Other </a:t>
            </a:r>
            <a:r>
              <a:rPr lang="en-US" altLang="en-US" sz="2400" dirty="0" smtClean="0"/>
              <a:t>seeds (mostly peanuts), </a:t>
            </a:r>
            <a:r>
              <a:rPr lang="en-US" altLang="en-US" sz="2400" dirty="0" smtClean="0"/>
              <a:t>meal and oil</a:t>
            </a:r>
          </a:p>
          <a:p>
            <a:pPr lvl="1" eaLnBrk="1" hangingPunct="1"/>
            <a:r>
              <a:rPr lang="en-US" altLang="en-US" sz="2400" dirty="0" smtClean="0"/>
              <a:t>Cotton, sugar, cocoa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Blank sections no data – barley, soybeans meal oil, </a:t>
            </a:r>
          </a:p>
        </p:txBody>
      </p:sp>
    </p:spTree>
    <p:extLst>
      <p:ext uri="{BB962C8B-B14F-4D97-AF65-F5344CB8AC3E}">
        <p14:creationId xmlns:p14="http://schemas.microsoft.com/office/powerpoint/2010/main" val="8291623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609600"/>
            <a:ext cx="8534400" cy="4724400"/>
          </a:xfrm>
        </p:spPr>
        <p:txBody>
          <a:bodyPr/>
          <a:lstStyle/>
          <a:p>
            <a:r>
              <a:rPr lang="en-US" altLang="en-US" sz="2800" dirty="0" smtClean="0"/>
              <a:t>Elasticity Partial Equilibrium model</a:t>
            </a:r>
            <a:br>
              <a:rPr lang="en-US" altLang="en-US" sz="2800" dirty="0" smtClean="0"/>
            </a:br>
            <a:endParaRPr lang="en-US" altLang="en-US" sz="1000" dirty="0" smtClean="0"/>
          </a:p>
          <a:p>
            <a:r>
              <a:rPr lang="en-US" altLang="en-US" sz="2800" dirty="0" smtClean="0"/>
              <a:t>Model in Excel Spread sheet - 3 main sheets</a:t>
            </a:r>
            <a:br>
              <a:rPr lang="en-US" altLang="en-US" sz="2800" dirty="0" smtClean="0"/>
            </a:br>
            <a:r>
              <a:rPr lang="en-US" altLang="en-US" sz="2800" dirty="0" smtClean="0"/>
              <a:t>	</a:t>
            </a:r>
            <a:r>
              <a:rPr lang="en-US" altLang="en-US" sz="2400" dirty="0" smtClean="0"/>
              <a:t>Commodity models (Forecast) </a:t>
            </a:r>
            <a:br>
              <a:rPr lang="en-US" altLang="en-US" sz="2400" dirty="0" smtClean="0"/>
            </a:br>
            <a:r>
              <a:rPr lang="en-US" altLang="en-US" sz="2400" dirty="0" smtClean="0"/>
              <a:t>	Parameters, </a:t>
            </a:r>
            <a:br>
              <a:rPr lang="en-US" altLang="en-US" sz="2400" dirty="0" smtClean="0"/>
            </a:br>
            <a:r>
              <a:rPr lang="en-US" altLang="en-US" sz="2400" dirty="0" smtClean="0"/>
              <a:t>	Base-Scenario (table)</a:t>
            </a:r>
          </a:p>
          <a:p>
            <a:r>
              <a:rPr lang="en-US" altLang="en-US" sz="2800" dirty="0" smtClean="0"/>
              <a:t>Data Requirement for Model</a:t>
            </a:r>
          </a:p>
          <a:p>
            <a:pPr lvl="1"/>
            <a:r>
              <a:rPr lang="en-US" altLang="en-US" sz="2400" dirty="0" smtClean="0"/>
              <a:t>Macroeconomic variables</a:t>
            </a:r>
          </a:p>
          <a:p>
            <a:pPr lvl="1"/>
            <a:r>
              <a:rPr lang="en-US" altLang="en-US" sz="2400" dirty="0" smtClean="0"/>
              <a:t>Agriculture data (aggregate) </a:t>
            </a:r>
            <a:r>
              <a:rPr lang="en-US" altLang="en-US" sz="2400" dirty="0" smtClean="0"/>
              <a:t>– </a:t>
            </a:r>
          </a:p>
          <a:p>
            <a:pPr lvl="2"/>
            <a:r>
              <a:rPr lang="en-US" altLang="en-US" sz="2000" dirty="0" smtClean="0"/>
              <a:t>USDA </a:t>
            </a:r>
            <a:r>
              <a:rPr lang="en-US" altLang="en-US" sz="2000" dirty="0" smtClean="0"/>
              <a:t>Production, supply and Disappearance and </a:t>
            </a:r>
            <a:r>
              <a:rPr lang="en-US" altLang="en-US" sz="2000" dirty="0" smtClean="0"/>
              <a:t>FAO </a:t>
            </a:r>
          </a:p>
          <a:p>
            <a:pPr lvl="1"/>
            <a:r>
              <a:rPr lang="en-US" altLang="en-US" sz="2400" dirty="0" smtClean="0"/>
              <a:t>Prices and Policies</a:t>
            </a:r>
          </a:p>
        </p:txBody>
      </p:sp>
    </p:spTree>
    <p:extLst>
      <p:ext uri="{BB962C8B-B14F-4D97-AF65-F5344CB8AC3E}">
        <p14:creationId xmlns:p14="http://schemas.microsoft.com/office/powerpoint/2010/main" val="4038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777875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Modeling </a:t>
            </a:r>
            <a:r>
              <a:rPr lang="en-US" altLang="en-US" sz="3200" dirty="0" smtClean="0"/>
              <a:t>the </a:t>
            </a:r>
            <a:r>
              <a:rPr lang="en-US" altLang="en-US" sz="3200" dirty="0" smtClean="0">
                <a:solidFill>
                  <a:schemeClr val="tx1"/>
                </a:solidFill>
              </a:rPr>
              <a:t>Agriculture Economy: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295400"/>
            <a:ext cx="7924800" cy="4495800"/>
          </a:xfrm>
        </p:spPr>
        <p:txBody>
          <a:bodyPr/>
          <a:lstStyle/>
          <a:p>
            <a:r>
              <a:rPr lang="en-US" altLang="en-US" sz="2800" dirty="0" smtClean="0"/>
              <a:t>Production &amp; consumption</a:t>
            </a:r>
          </a:p>
          <a:p>
            <a:pPr lvl="1"/>
            <a:r>
              <a:rPr lang="en-US" altLang="en-US" sz="2400" dirty="0" smtClean="0"/>
              <a:t>Crops: area, yield, consumption, stocks and trade</a:t>
            </a:r>
          </a:p>
          <a:p>
            <a:pPr lvl="1"/>
            <a:r>
              <a:rPr lang="en-US" altLang="en-US" sz="2400" dirty="0" smtClean="0"/>
              <a:t>Livestock: animals inventory, production, consumption, trade, stocks</a:t>
            </a:r>
          </a:p>
          <a:p>
            <a:pPr lvl="1"/>
            <a:endParaRPr lang="en-US" altLang="en-US" sz="2400" dirty="0" smtClean="0"/>
          </a:p>
          <a:p>
            <a:r>
              <a:rPr lang="en-US" altLang="en-US" sz="2800" dirty="0" smtClean="0"/>
              <a:t>Model as a System</a:t>
            </a:r>
          </a:p>
          <a:p>
            <a:pPr lvl="1"/>
            <a:r>
              <a:rPr lang="en-US" altLang="en-US" sz="2400" dirty="0" smtClean="0"/>
              <a:t>Accounting (0 = </a:t>
            </a:r>
            <a:r>
              <a:rPr lang="en-US" altLang="en-US" sz="2400" dirty="0" err="1" smtClean="0"/>
              <a:t>PROD+BSTK+IM-TCON-EX-ESTK</a:t>
            </a:r>
            <a:r>
              <a:rPr lang="en-US" altLang="en-US" sz="2400" dirty="0" smtClean="0"/>
              <a:t>)   </a:t>
            </a:r>
          </a:p>
          <a:p>
            <a:pPr lvl="1"/>
            <a:r>
              <a:rPr lang="en-US" altLang="en-US" sz="2400" dirty="0" smtClean="0"/>
              <a:t>Number of different identities must hold</a:t>
            </a:r>
          </a:p>
          <a:p>
            <a:pPr lvl="1"/>
            <a:r>
              <a:rPr lang="en-US" altLang="en-US" sz="2400" dirty="0" smtClean="0"/>
              <a:t>Stock issue, government, farm household </a:t>
            </a:r>
          </a:p>
        </p:txBody>
      </p:sp>
    </p:spTree>
    <p:extLst>
      <p:ext uri="{BB962C8B-B14F-4D97-AF65-F5344CB8AC3E}">
        <p14:creationId xmlns:p14="http://schemas.microsoft.com/office/powerpoint/2010/main" val="21032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u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Gree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a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an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an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8094</TotalTime>
  <Words>1110</Words>
  <Application>Microsoft Office PowerPoint</Application>
  <PresentationFormat>On-screen Show (4:3)</PresentationFormat>
  <Paragraphs>334</Paragraphs>
  <Slides>43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Blue Title Slide</vt:lpstr>
      <vt:lpstr>Blue Slide A</vt:lpstr>
      <vt:lpstr>Blue Slide B</vt:lpstr>
      <vt:lpstr>Green Slide A</vt:lpstr>
      <vt:lpstr>Green Slide B</vt:lpstr>
      <vt:lpstr>Tan Title Slide</vt:lpstr>
      <vt:lpstr>Tan Slide A</vt:lpstr>
      <vt:lpstr>Tan Slide B</vt:lpstr>
      <vt:lpstr>Blue</vt:lpstr>
      <vt:lpstr>Blue B</vt:lpstr>
      <vt:lpstr>Green</vt:lpstr>
      <vt:lpstr>Green B</vt:lpstr>
      <vt:lpstr>Chart</vt:lpstr>
      <vt:lpstr>Microsoft Graph Chart</vt:lpstr>
      <vt:lpstr>Long-term Projections  of International Agricultural Trade,  ECOWAS Agriculture to 2025 and Model</vt:lpstr>
      <vt:lpstr>Presentation Outline</vt:lpstr>
      <vt:lpstr>USDA’s Agricultural Projections</vt:lpstr>
      <vt:lpstr>Demand Structure:</vt:lpstr>
      <vt:lpstr>Changes in Food Consumption:</vt:lpstr>
      <vt:lpstr>ERS ECOWAS Model</vt:lpstr>
      <vt:lpstr>Commodities in ERS ECOWAS Model </vt:lpstr>
      <vt:lpstr>PowerPoint Presentation</vt:lpstr>
      <vt:lpstr>Modeling the Agriculture Economy: </vt:lpstr>
      <vt:lpstr>Modeling Production: </vt:lpstr>
      <vt:lpstr>Modeling Consumption: </vt:lpstr>
      <vt:lpstr>Modeling Stocks &amp; Trade: </vt:lpstr>
      <vt:lpstr>Closing the Model: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Summary: </vt:lpstr>
      <vt:lpstr>PowerPoint Presentation</vt:lpstr>
    </vt:vector>
  </TitlesOfParts>
  <Company>USDA-ERS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2008/2009 World Economic Crisis: What It Means for U.S. Agriculture</dc:title>
  <dc:creator>ctaylor</dc:creator>
  <cp:lastModifiedBy>Syd</cp:lastModifiedBy>
  <cp:revision>211</cp:revision>
  <cp:lastPrinted>2016-06-06T14:55:52Z</cp:lastPrinted>
  <dcterms:created xsi:type="dcterms:W3CDTF">2012-04-10T13:14:55Z</dcterms:created>
  <dcterms:modified xsi:type="dcterms:W3CDTF">2016-06-27T09:37:05Z</dcterms:modified>
</cp:coreProperties>
</file>