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9" r:id="rId4"/>
    <p:sldId id="267" r:id="rId5"/>
    <p:sldId id="270" r:id="rId6"/>
    <p:sldId id="268" r:id="rId7"/>
    <p:sldId id="271" r:id="rId8"/>
    <p:sldId id="272" r:id="rId9"/>
    <p:sldId id="273" r:id="rId10"/>
    <p:sldId id="274" r:id="rId11"/>
    <p:sldId id="259" r:id="rId12"/>
    <p:sldId id="275" r:id="rId13"/>
    <p:sldId id="276" r:id="rId14"/>
    <p:sldId id="277" r:id="rId15"/>
    <p:sldId id="260" r:id="rId16"/>
    <p:sldId id="278" r:id="rId17"/>
    <p:sldId id="261" r:id="rId18"/>
    <p:sldId id="279" r:id="rId19"/>
    <p:sldId id="262" r:id="rId20"/>
    <p:sldId id="280" r:id="rId21"/>
    <p:sldId id="281" r:id="rId22"/>
    <p:sldId id="283" r:id="rId23"/>
    <p:sldId id="282" r:id="rId24"/>
    <p:sldId id="284" r:id="rId25"/>
    <p:sldId id="263" r:id="rId26"/>
    <p:sldId id="264" r:id="rId27"/>
    <p:sldId id="265" r:id="rId28"/>
    <p:sldId id="266" r:id="rId2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F324AA47-6E30-40C2-8081-0C118F6358D5}" type="datetimeFigureOut">
              <a:rPr lang="fr-FR" smtClean="0"/>
              <a:t>08/04/2016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7691A50-2871-4F79-BC95-75B6C12EB73C}"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324AA47-6E30-40C2-8081-0C118F6358D5}" type="datetimeFigureOut">
              <a:rPr lang="fr-FR" smtClean="0"/>
              <a:t>08/04/2016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7691A50-2871-4F79-BC95-75B6C12EB73C}"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324AA47-6E30-40C2-8081-0C118F6358D5}" type="datetimeFigureOut">
              <a:rPr lang="fr-FR" smtClean="0"/>
              <a:t>08/04/2016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7691A50-2871-4F79-BC95-75B6C12EB73C}"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324AA47-6E30-40C2-8081-0C118F6358D5}" type="datetimeFigureOut">
              <a:rPr lang="fr-FR" smtClean="0"/>
              <a:t>08/04/2016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7691A50-2871-4F79-BC95-75B6C12EB73C}"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F324AA47-6E30-40C2-8081-0C118F6358D5}" type="datetimeFigureOut">
              <a:rPr lang="fr-FR" smtClean="0"/>
              <a:t>08/04/2016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7691A50-2871-4F79-BC95-75B6C12EB73C}"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F324AA47-6E30-40C2-8081-0C118F6358D5}" type="datetimeFigureOut">
              <a:rPr lang="fr-FR" smtClean="0"/>
              <a:t>08/04/2016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7691A50-2871-4F79-BC95-75B6C12EB73C}"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F324AA47-6E30-40C2-8081-0C118F6358D5}" type="datetimeFigureOut">
              <a:rPr lang="fr-FR" smtClean="0"/>
              <a:t>08/04/2016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7691A50-2871-4F79-BC95-75B6C12EB73C}"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F324AA47-6E30-40C2-8081-0C118F6358D5}" type="datetimeFigureOut">
              <a:rPr lang="fr-FR" smtClean="0"/>
              <a:t>08/04/2016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7691A50-2871-4F79-BC95-75B6C12EB73C}"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324AA47-6E30-40C2-8081-0C118F6358D5}" type="datetimeFigureOut">
              <a:rPr lang="fr-FR" smtClean="0"/>
              <a:t>08/04/2016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7691A50-2871-4F79-BC95-75B6C12EB73C}"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324AA47-6E30-40C2-8081-0C118F6358D5}" type="datetimeFigureOut">
              <a:rPr lang="fr-FR" smtClean="0"/>
              <a:t>08/04/2016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7691A50-2871-4F79-BC95-75B6C12EB73C}"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F324AA47-6E30-40C2-8081-0C118F6358D5}" type="datetimeFigureOut">
              <a:rPr lang="fr-FR" smtClean="0"/>
              <a:t>08/04/2016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7691A50-2871-4F79-BC95-75B6C12EB73C}"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24AA47-6E30-40C2-8081-0C118F6358D5}" type="datetimeFigureOut">
              <a:rPr lang="fr-FR" smtClean="0"/>
              <a:t>08/04/2016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691A50-2871-4F79-BC95-75B6C12EB73C}"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42910" y="1428736"/>
            <a:ext cx="7772400" cy="1470025"/>
          </a:xfrm>
        </p:spPr>
        <p:txBody>
          <a:bodyPr/>
          <a:lstStyle/>
          <a:p>
            <a:r>
              <a:rPr lang="fr-FR" dirty="0" smtClean="0"/>
              <a:t>Réseau d’analyse de politiques du PAPA         </a:t>
            </a:r>
            <a:endParaRPr lang="fr-FR" dirty="0"/>
          </a:p>
        </p:txBody>
      </p:sp>
      <p:sp>
        <p:nvSpPr>
          <p:cNvPr id="3" name="Sous-titre 2"/>
          <p:cNvSpPr>
            <a:spLocks noGrp="1"/>
          </p:cNvSpPr>
          <p:nvPr>
            <p:ph type="subTitle" idx="1"/>
          </p:nvPr>
        </p:nvSpPr>
        <p:spPr>
          <a:xfrm>
            <a:off x="1371600" y="3214686"/>
            <a:ext cx="6400800" cy="2424114"/>
          </a:xfrm>
        </p:spPr>
        <p:txBody>
          <a:bodyPr>
            <a:normAutofit fontScale="85000" lnSpcReduction="20000"/>
          </a:bodyPr>
          <a:lstStyle/>
          <a:p>
            <a:r>
              <a:rPr lang="fr-FR" sz="3600" b="1" dirty="0" smtClean="0"/>
              <a:t>Présentation méthodologique 1</a:t>
            </a:r>
          </a:p>
          <a:p>
            <a:r>
              <a:rPr lang="fr-FR" sz="3100" b="1" dirty="0" smtClean="0"/>
              <a:t>Généralités et Approche Chaine de Valeur</a:t>
            </a:r>
          </a:p>
          <a:p>
            <a:r>
              <a:rPr lang="fr-FR" sz="2600" b="1" dirty="0" err="1" smtClean="0"/>
              <a:t>Kimsey</a:t>
            </a:r>
            <a:r>
              <a:rPr lang="fr-FR" sz="2600" b="1" dirty="0" smtClean="0"/>
              <a:t> </a:t>
            </a:r>
            <a:r>
              <a:rPr lang="fr-FR" sz="2600" b="1" dirty="0" err="1" smtClean="0"/>
              <a:t>Savadogo</a:t>
            </a:r>
            <a:endParaRPr lang="fr-FR" sz="2600" b="1" dirty="0" smtClean="0"/>
          </a:p>
          <a:p>
            <a:r>
              <a:rPr lang="fr-FR" sz="2600" b="1" dirty="0" smtClean="0"/>
              <a:t>IFPRI</a:t>
            </a:r>
          </a:p>
          <a:p>
            <a:r>
              <a:rPr lang="fr-FR" sz="2600" b="1" dirty="0" smtClean="0"/>
              <a:t>10 Février 2016</a:t>
            </a:r>
          </a:p>
          <a:p>
            <a:r>
              <a:rPr lang="fr-FR" sz="2600" b="1" dirty="0" smtClean="0"/>
              <a:t>ISRA/BAME</a:t>
            </a:r>
            <a:endParaRPr lang="fr-FR" sz="2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857232"/>
          </a:xfrm>
        </p:spPr>
        <p:txBody>
          <a:bodyPr>
            <a:noAutofit/>
          </a:bodyPr>
          <a:lstStyle/>
          <a:p>
            <a:r>
              <a:rPr lang="fr-FR" b="1" dirty="0" smtClean="0"/>
              <a:t/>
            </a:r>
            <a:br>
              <a:rPr lang="fr-FR" b="1" dirty="0" smtClean="0"/>
            </a:br>
            <a:r>
              <a:rPr lang="fr-FR" b="1" dirty="0" smtClean="0"/>
              <a:t/>
            </a:r>
            <a:br>
              <a:rPr lang="fr-FR" b="1" dirty="0" smtClean="0"/>
            </a:br>
            <a:r>
              <a:rPr lang="fr-FR" b="1" dirty="0" smtClean="0"/>
              <a:t>Contexte……….9</a:t>
            </a:r>
            <a:br>
              <a:rPr lang="fr-FR" b="1" dirty="0" smtClean="0"/>
            </a:br>
            <a:r>
              <a:rPr lang="fr-FR" dirty="0" smtClean="0"/>
              <a:t/>
            </a:r>
            <a:br>
              <a:rPr lang="fr-FR" dirty="0" smtClean="0"/>
            </a:br>
            <a:endParaRPr lang="fr-FR" dirty="0"/>
          </a:p>
        </p:txBody>
      </p:sp>
      <p:sp>
        <p:nvSpPr>
          <p:cNvPr id="3" name="Espace réservé du contenu 2"/>
          <p:cNvSpPr>
            <a:spLocks noGrp="1"/>
          </p:cNvSpPr>
          <p:nvPr>
            <p:ph idx="1"/>
          </p:nvPr>
        </p:nvSpPr>
        <p:spPr>
          <a:xfrm>
            <a:off x="457200" y="928670"/>
            <a:ext cx="8229600" cy="5197493"/>
          </a:xfrm>
        </p:spPr>
        <p:txBody>
          <a:bodyPr>
            <a:normAutofit/>
          </a:bodyPr>
          <a:lstStyle/>
          <a:p>
            <a:r>
              <a:rPr lang="fr-FR" b="1" dirty="0" smtClean="0"/>
              <a:t>Ce qu’il faut noter</a:t>
            </a:r>
            <a:r>
              <a:rPr lang="fr-FR" dirty="0" smtClean="0"/>
              <a:t>:</a:t>
            </a:r>
          </a:p>
          <a:p>
            <a:pPr lvl="1"/>
            <a:r>
              <a:rPr lang="fr-FR" dirty="0" smtClean="0"/>
              <a:t>Le domaine de la recherche repose sur plusieurs méthodologies</a:t>
            </a:r>
          </a:p>
          <a:p>
            <a:pPr lvl="1"/>
            <a:r>
              <a:rPr lang="fr-FR" dirty="0" smtClean="0"/>
              <a:t>Aussi bien MSU que IFPRI disposent de chercheurs dans les différents domaines</a:t>
            </a:r>
          </a:p>
          <a:p>
            <a:pPr lvl="1"/>
            <a:r>
              <a:rPr lang="fr-FR" dirty="0" smtClean="0"/>
              <a:t>Ces chercheurs passeront un certain temps à Dakar</a:t>
            </a:r>
          </a:p>
          <a:p>
            <a:pPr lvl="1"/>
            <a:r>
              <a:rPr lang="fr-FR" dirty="0" smtClean="0"/>
              <a:t>Les méthodes peuvent par moment diverger. Mais en général ce sera la combinaison de plusieurs méthodes qui permettra d’avoir un éclairage sur ce qui intéresse le gouvernement</a:t>
            </a:r>
          </a:p>
          <a:p>
            <a:pPr lvl="1"/>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Quelques principes dans la conduite des activités de recherche</a:t>
            </a:r>
            <a:br>
              <a:rPr lang="fr-FR" b="1" dirty="0" smtClean="0"/>
            </a:br>
            <a:r>
              <a:rPr lang="fr-FR" b="1" dirty="0" smtClean="0"/>
              <a:t>Ex: Chaine de valeur/Filière---1</a:t>
            </a:r>
            <a:r>
              <a:rPr lang="fr-FR" dirty="0" smtClean="0"/>
              <a:t/>
            </a:r>
            <a:br>
              <a:rPr lang="fr-FR" dirty="0" smtClean="0"/>
            </a:br>
            <a:endParaRPr lang="fr-FR" dirty="0"/>
          </a:p>
        </p:txBody>
      </p:sp>
      <p:sp>
        <p:nvSpPr>
          <p:cNvPr id="3" name="Espace réservé du contenu 2"/>
          <p:cNvSpPr>
            <a:spLocks noGrp="1"/>
          </p:cNvSpPr>
          <p:nvPr>
            <p:ph idx="1"/>
          </p:nvPr>
        </p:nvSpPr>
        <p:spPr/>
        <p:txBody>
          <a:bodyPr/>
          <a:lstStyle/>
          <a:p>
            <a:r>
              <a:rPr lang="fr-FR" b="1" dirty="0" smtClean="0"/>
              <a:t>Grand risque: </a:t>
            </a:r>
            <a:r>
              <a:rPr lang="fr-FR" dirty="0" smtClean="0"/>
              <a:t>S’égarer dans des détails peu utiles pour les besoins du MAER</a:t>
            </a:r>
            <a:endParaRPr lang="fr-FR" b="1" dirty="0" smtClean="0"/>
          </a:p>
          <a:p>
            <a:r>
              <a:rPr lang="fr-FR" b="1" dirty="0" smtClean="0"/>
              <a:t>Grand </a:t>
            </a:r>
            <a:r>
              <a:rPr lang="fr-FR" b="1" dirty="0"/>
              <a:t>principe</a:t>
            </a:r>
            <a:r>
              <a:rPr lang="fr-FR" dirty="0"/>
              <a:t> : les recherches menées doivent permettre de répondre à des </a:t>
            </a:r>
            <a:r>
              <a:rPr lang="fr-FR" dirty="0">
                <a:solidFill>
                  <a:srgbClr val="C00000"/>
                </a:solidFill>
              </a:rPr>
              <a:t>questions pertinentes en matière de politique agricole</a:t>
            </a:r>
            <a:r>
              <a:rPr lang="fr-FR" dirty="0"/>
              <a:t>. Aussi bien l’USAID qui a financé ce projet et le gouvernement sénégalais à travers le MAER mettent l’accent sur ce point.</a:t>
            </a:r>
          </a:p>
          <a:p>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Quelques principes dans la conduite des activités de recherche---2</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lnSpcReduction="10000"/>
          </a:bodyPr>
          <a:lstStyle/>
          <a:p>
            <a:pPr lvl="0"/>
            <a:r>
              <a:rPr lang="fr-FR" dirty="0"/>
              <a:t>Avoir des objectifs clairement définis et conformes à la vision de développement du pays</a:t>
            </a:r>
            <a:endParaRPr lang="fr-FR" sz="2800" dirty="0"/>
          </a:p>
          <a:p>
            <a:pPr lvl="1"/>
            <a:r>
              <a:rPr lang="fr-FR" dirty="0"/>
              <a:t>Exemple : le projet PAPA vise à terme l’augmentation des investissements publics et privés dans l’agriculture</a:t>
            </a:r>
            <a:endParaRPr lang="fr-FR" sz="2400" dirty="0"/>
          </a:p>
          <a:p>
            <a:pPr lvl="1"/>
            <a:r>
              <a:rPr lang="fr-FR" dirty="0"/>
              <a:t>S’agit-il de n’importe quel investissement ? </a:t>
            </a:r>
            <a:endParaRPr lang="fr-FR" sz="2400" dirty="0"/>
          </a:p>
          <a:p>
            <a:pPr lvl="1"/>
            <a:r>
              <a:rPr lang="fr-FR" dirty="0"/>
              <a:t>S’intéresse-t-on en particulier aux pauvres par exemple ? Ou à des actions permettant d’accroître les exportations ?</a:t>
            </a:r>
            <a:endParaRPr lang="fr-FR" sz="2400" dirty="0"/>
          </a:p>
          <a:p>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Quelques principes dans la conduite des activités de recherche---3</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92500" lnSpcReduction="20000"/>
          </a:bodyPr>
          <a:lstStyle/>
          <a:p>
            <a:pPr lvl="0"/>
            <a:r>
              <a:rPr lang="fr-FR" dirty="0"/>
              <a:t>Identifier et poser les bonnes questions</a:t>
            </a:r>
          </a:p>
          <a:p>
            <a:pPr lvl="0"/>
            <a:r>
              <a:rPr lang="fr-FR" dirty="0"/>
              <a:t>Former des hypothèses de travail crédibles (où aller chercher l’information ? quels sont les acteurs de la filière qui importent ?—utilité de </a:t>
            </a:r>
            <a:r>
              <a:rPr lang="fr-FR" dirty="0" err="1"/>
              <a:t>Rapid</a:t>
            </a:r>
            <a:r>
              <a:rPr lang="fr-FR" dirty="0"/>
              <a:t> </a:t>
            </a:r>
            <a:r>
              <a:rPr lang="fr-FR" dirty="0" err="1"/>
              <a:t>appraisal</a:t>
            </a:r>
            <a:r>
              <a:rPr lang="fr-FR" dirty="0"/>
              <a:t>)</a:t>
            </a:r>
          </a:p>
          <a:p>
            <a:r>
              <a:rPr lang="fr-FR" dirty="0"/>
              <a:t>C’est après ces précautions que l’outil qu’est l’analyse des chaines de valeurs trouve son utilité. En général, l’approche chaine de valeur permet de caractériser les réseaux complexes, les relations, les facteurs d’incitations qui opèrent dans les systèmes agricoles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Quelques principes dans la conduite des activités de recherche---3</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85000" lnSpcReduction="20000"/>
          </a:bodyPr>
          <a:lstStyle/>
          <a:p>
            <a:pPr lvl="0"/>
            <a:r>
              <a:rPr lang="fr-FR" dirty="0"/>
              <a:t>En particulier l’analyse Chaine de Valeur peut révéler la manière de transformer la chaine existante pour la rendre conforme à l’objectif de développement social poursuivi (</a:t>
            </a:r>
            <a:r>
              <a:rPr lang="fr-FR" dirty="0" err="1"/>
              <a:t>e.g</a:t>
            </a:r>
            <a:r>
              <a:rPr lang="fr-FR" dirty="0"/>
              <a:t>. éradication de la pauvreté, promotion des exportations sous-régionales)</a:t>
            </a:r>
          </a:p>
          <a:p>
            <a:r>
              <a:rPr lang="fr-FR" dirty="0"/>
              <a:t>En rappel l’analyse chaine de valeur ou filière est utile quand il s’agit d’analyser un secteur ou sous-secteur. Par exemple le sous secteur fruits et légumes comporte tout ce qu’il y a d’opérations et d’acteurs sur les fruits et les légumes (longtemps avant l’apparition des concepts de filière et de chaine de valeur, on parlait de </a:t>
            </a:r>
            <a:r>
              <a:rPr lang="fr-FR" i="1" dirty="0" err="1"/>
              <a:t>sub</a:t>
            </a:r>
            <a:r>
              <a:rPr lang="fr-FR" i="1" dirty="0"/>
              <a:t>-</a:t>
            </a:r>
            <a:r>
              <a:rPr lang="fr-FR" i="1" dirty="0" err="1"/>
              <a:t>sector</a:t>
            </a:r>
            <a:r>
              <a:rPr lang="fr-FR" i="1" dirty="0"/>
              <a:t> </a:t>
            </a:r>
            <a:r>
              <a:rPr lang="fr-FR" i="1" dirty="0" err="1"/>
              <a:t>analysis</a:t>
            </a:r>
            <a:r>
              <a:rPr lang="fr-FR" dirty="0"/>
              <a:t>)</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939784"/>
          </a:xfrm>
        </p:spPr>
        <p:txBody>
          <a:bodyPr>
            <a:noAutofit/>
          </a:bodyPr>
          <a:lstStyle/>
          <a:p>
            <a:r>
              <a:rPr lang="fr-FR" sz="3200" dirty="0" smtClean="0"/>
              <a:t>Que peut-on dériver d’une analyse filière/chaine de valeur?---1</a:t>
            </a:r>
            <a:endParaRPr lang="fr-FR" sz="3200" dirty="0"/>
          </a:p>
        </p:txBody>
      </p:sp>
      <p:sp>
        <p:nvSpPr>
          <p:cNvPr id="3" name="Espace réservé du contenu 2"/>
          <p:cNvSpPr>
            <a:spLocks noGrp="1"/>
          </p:cNvSpPr>
          <p:nvPr>
            <p:ph idx="1"/>
          </p:nvPr>
        </p:nvSpPr>
        <p:spPr>
          <a:xfrm>
            <a:off x="457200" y="1285860"/>
            <a:ext cx="8229600" cy="5214974"/>
          </a:xfrm>
        </p:spPr>
        <p:txBody>
          <a:bodyPr>
            <a:normAutofit fontScale="62500" lnSpcReduction="20000"/>
          </a:bodyPr>
          <a:lstStyle/>
          <a:p>
            <a:endParaRPr lang="fr-FR" sz="3800" b="1" dirty="0" smtClean="0"/>
          </a:p>
          <a:p>
            <a:r>
              <a:rPr lang="fr-FR" sz="3800" b="1" dirty="0" smtClean="0"/>
              <a:t>L’analyse </a:t>
            </a:r>
            <a:r>
              <a:rPr lang="fr-FR" sz="3800" b="1" dirty="0"/>
              <a:t>de filière/chaîne de valeur permet </a:t>
            </a:r>
            <a:r>
              <a:rPr lang="fr-FR" sz="3800" b="1" dirty="0" smtClean="0"/>
              <a:t>entre autres de</a:t>
            </a:r>
            <a:endParaRPr lang="fr-FR" sz="3800" dirty="0"/>
          </a:p>
          <a:p>
            <a:pPr lvl="1"/>
            <a:r>
              <a:rPr lang="fr-FR" sz="3400" b="1" dirty="0"/>
              <a:t>Répertorier les acteurs </a:t>
            </a:r>
            <a:r>
              <a:rPr lang="fr-FR" sz="3400" dirty="0"/>
              <a:t>intervenant le long de la chaine aux stades de la fourniture des intrants, de la commercialisation et de la consommation du produit</a:t>
            </a:r>
          </a:p>
          <a:p>
            <a:pPr lvl="1"/>
            <a:r>
              <a:rPr lang="fr-FR" sz="3400" b="1" dirty="0"/>
              <a:t>Déterminer les coûts et les profits privés </a:t>
            </a:r>
            <a:r>
              <a:rPr lang="fr-FR" sz="3400" dirty="0"/>
              <a:t>aux différents maillons de la chaine. La compréhension de ces coûts et bénéfices au niveau du producteur et aux autres niveaux de la chaine permettra aux décideurs de comprendre à quel genre d’incitations les différents acteurs font face, de même que les mesures incitatives nécessaires pour améliorer chaque étape</a:t>
            </a:r>
          </a:p>
          <a:p>
            <a:pPr lvl="1"/>
            <a:r>
              <a:rPr lang="fr-FR" sz="3400" b="1" dirty="0"/>
              <a:t>Saisir en détail la composition des coûts</a:t>
            </a:r>
            <a:r>
              <a:rPr lang="fr-FR" sz="3400" dirty="0"/>
              <a:t>. L’analyse détaillée de la structure des coûts supportés par les différents acteurs de la chaine, l’analyse peut identifier les catégories de coût qui composent la majeure partie de la valeur de la chaine, et permettre de concentrer les investissements ou actions d’amélioration  sur les segments pertinents (i.e. là où l’impact en termes de profitabilité et de croissance du secteur est maximal</a:t>
            </a:r>
            <a:r>
              <a:rPr lang="fr-FR" dirty="0"/>
              <a:t>)</a:t>
            </a:r>
          </a:p>
          <a:p>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2594"/>
          </a:xfrm>
        </p:spPr>
        <p:txBody>
          <a:bodyPr>
            <a:noAutofit/>
          </a:bodyPr>
          <a:lstStyle/>
          <a:p>
            <a:r>
              <a:rPr lang="fr-FR" sz="2800" dirty="0" smtClean="0"/>
              <a:t>Que peut-on dériver d’une analyse filière/chaine de valeur?---2</a:t>
            </a:r>
            <a:endParaRPr lang="fr-FR" sz="2800" dirty="0"/>
          </a:p>
        </p:txBody>
      </p:sp>
      <p:sp>
        <p:nvSpPr>
          <p:cNvPr id="3" name="Espace réservé du contenu 2"/>
          <p:cNvSpPr>
            <a:spLocks noGrp="1"/>
          </p:cNvSpPr>
          <p:nvPr>
            <p:ph idx="1"/>
          </p:nvPr>
        </p:nvSpPr>
        <p:spPr>
          <a:xfrm>
            <a:off x="457200" y="1000108"/>
            <a:ext cx="8229600" cy="5500726"/>
          </a:xfrm>
        </p:spPr>
        <p:txBody>
          <a:bodyPr>
            <a:noAutofit/>
          </a:bodyPr>
          <a:lstStyle/>
          <a:p>
            <a:r>
              <a:rPr lang="fr-FR" sz="2400" b="1" dirty="0" smtClean="0"/>
              <a:t>L’analyse </a:t>
            </a:r>
            <a:r>
              <a:rPr lang="fr-FR" sz="2400" b="1" dirty="0"/>
              <a:t>de filière/chaîne de valeur permet de</a:t>
            </a:r>
            <a:endParaRPr lang="fr-FR" sz="2400" dirty="0"/>
          </a:p>
          <a:p>
            <a:pPr lvl="1"/>
            <a:r>
              <a:rPr lang="fr-FR" sz="2000" dirty="0" smtClean="0"/>
              <a:t>Déterminer </a:t>
            </a:r>
            <a:r>
              <a:rPr lang="fr-FR" sz="2000" dirty="0"/>
              <a:t>l’effet d’une amélioration au niveau d’un maillon donné de la chaîne (exemple : dans la chaine des fruits et légumes, l’impact de l’installation de chambre froide utilisable par les producteurs)</a:t>
            </a:r>
          </a:p>
          <a:p>
            <a:pPr lvl="1"/>
            <a:r>
              <a:rPr lang="fr-FR" sz="2000" dirty="0"/>
              <a:t>Analyser l’impact de la gouvernance de la chaine (</a:t>
            </a:r>
            <a:r>
              <a:rPr lang="fr-FR" sz="2000" dirty="0" err="1"/>
              <a:t>e.g</a:t>
            </a:r>
            <a:r>
              <a:rPr lang="fr-FR" sz="2000" dirty="0"/>
              <a:t>. intervention publique en matière d’organisation de la filière, comme l’imposition de règle de conduite, législation sur les contrats etc.), cette analyse permet d’améliorer la chaine en termes de valeur ajoutée par exemple, ou d’équité.</a:t>
            </a:r>
          </a:p>
          <a:p>
            <a:pPr lvl="1"/>
            <a:r>
              <a:rPr lang="fr-FR" sz="2000" dirty="0"/>
              <a:t>Evaluer la compétitivité d’un secteur, par exemple le riz. La compétitivité peut s’évaluer au niveau sous-régional ou international. Ceci permet de répondre aux questions d’import substitution par exemple (analyse doit aller au-delà des approches statiques d’avantage comparés qui ont pus fait de mal que de bien à l’agriculture africaine dans les années 1980—cas de distorsions au plan mondial, incertitude des chiffres aboutissant au diagnostic d’absence d’avantage comparé ?)</a:t>
            </a:r>
          </a:p>
          <a:p>
            <a:endParaRPr lang="fr-FR" sz="1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200" dirty="0"/>
              <a:t>Analyses quantitatives </a:t>
            </a:r>
            <a:r>
              <a:rPr lang="fr-FR" sz="3200" dirty="0" smtClean="0"/>
              <a:t>de chaines </a:t>
            </a:r>
            <a:r>
              <a:rPr lang="fr-FR" sz="3200" dirty="0"/>
              <a:t>de </a:t>
            </a:r>
            <a:r>
              <a:rPr lang="fr-FR" sz="3200" dirty="0" smtClean="0"/>
              <a:t>valeur--1</a:t>
            </a:r>
            <a:endParaRPr lang="fr-FR" sz="3200" dirty="0"/>
          </a:p>
        </p:txBody>
      </p:sp>
      <p:sp>
        <p:nvSpPr>
          <p:cNvPr id="3" name="Espace réservé du contenu 2"/>
          <p:cNvSpPr>
            <a:spLocks noGrp="1"/>
          </p:cNvSpPr>
          <p:nvPr>
            <p:ph idx="1"/>
          </p:nvPr>
        </p:nvSpPr>
        <p:spPr/>
        <p:txBody>
          <a:bodyPr>
            <a:normAutofit fontScale="77500" lnSpcReduction="20000"/>
          </a:bodyPr>
          <a:lstStyle/>
          <a:p>
            <a:pPr lvl="0"/>
            <a:r>
              <a:rPr lang="fr-FR" dirty="0"/>
              <a:t>Analyses qualitatives doivent être complétées par des analyses quantitatives</a:t>
            </a:r>
          </a:p>
          <a:p>
            <a:pPr lvl="0"/>
            <a:r>
              <a:rPr lang="fr-FR" dirty="0"/>
              <a:t>Ex. utilisation de l’approche sous forme de théorie des jeux pour modéliser le comportement de coordination des acteurs le long de la chaine : quel mécanisme d’incitation par exemple conduirait à des actions de groupe plutôt que l’isolation </a:t>
            </a:r>
          </a:p>
          <a:p>
            <a:pPr lvl="0"/>
            <a:r>
              <a:rPr lang="fr-FR" dirty="0"/>
              <a:t>Analyse sous forme de dynamique de système (system </a:t>
            </a:r>
            <a:r>
              <a:rPr lang="fr-FR" dirty="0" err="1"/>
              <a:t>dynamics</a:t>
            </a:r>
            <a:r>
              <a:rPr lang="fr-FR" dirty="0"/>
              <a:t>—modèle SD). Le modèle SD est une représentation dynamique des flux entre acteurs de la chaine. Ceci permet l’examen de différents scénarios dans le temps. Approche utile par exemple en horticulture qui implique des cultures pérennes</a:t>
            </a:r>
            <a:r>
              <a:rPr lang="fr-FR" dirty="0" smtClean="0"/>
              <a:t>.</a:t>
            </a:r>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200" dirty="0"/>
              <a:t>Analyses quantitatives </a:t>
            </a:r>
            <a:r>
              <a:rPr lang="fr-FR" sz="3200" dirty="0" smtClean="0"/>
              <a:t>de chaines </a:t>
            </a:r>
            <a:r>
              <a:rPr lang="fr-FR" sz="3200" dirty="0"/>
              <a:t>de </a:t>
            </a:r>
            <a:r>
              <a:rPr lang="fr-FR" sz="3200" dirty="0" smtClean="0"/>
              <a:t>valeur--2</a:t>
            </a:r>
            <a:endParaRPr lang="fr-FR" sz="3200" dirty="0"/>
          </a:p>
        </p:txBody>
      </p:sp>
      <p:sp>
        <p:nvSpPr>
          <p:cNvPr id="3" name="Espace réservé du contenu 2"/>
          <p:cNvSpPr>
            <a:spLocks noGrp="1"/>
          </p:cNvSpPr>
          <p:nvPr>
            <p:ph idx="1"/>
          </p:nvPr>
        </p:nvSpPr>
        <p:spPr/>
        <p:txBody>
          <a:bodyPr>
            <a:normAutofit fontScale="85000" lnSpcReduction="20000"/>
          </a:bodyPr>
          <a:lstStyle/>
          <a:p>
            <a:r>
              <a:rPr lang="fr-FR" dirty="0" smtClean="0"/>
              <a:t>Modèle </a:t>
            </a:r>
            <a:r>
              <a:rPr lang="fr-FR" dirty="0"/>
              <a:t>des agents (Agents </a:t>
            </a:r>
            <a:r>
              <a:rPr lang="fr-FR" dirty="0" err="1"/>
              <a:t>based</a:t>
            </a:r>
            <a:r>
              <a:rPr lang="fr-FR" dirty="0"/>
              <a:t> </a:t>
            </a:r>
            <a:r>
              <a:rPr lang="fr-FR" dirty="0" err="1"/>
              <a:t>models</a:t>
            </a:r>
            <a:r>
              <a:rPr lang="fr-FR" dirty="0"/>
              <a:t>—</a:t>
            </a:r>
            <a:r>
              <a:rPr lang="fr-FR" dirty="0" err="1"/>
              <a:t>ABMs</a:t>
            </a:r>
            <a:r>
              <a:rPr lang="fr-FR" dirty="0"/>
              <a:t>) : permet d’étudier la dynamique de coopération entre agents. Par exemple, comment amener les producteurs de maïs à participer à une opération de vente groupée ? Les différents producteurs ont différents besoins, dépendent différemment de diverses sources de revenu</a:t>
            </a:r>
            <a:r>
              <a:rPr lang="fr-FR" dirty="0">
                <a:sym typeface="Wingdings"/>
              </a:rPr>
              <a:t></a:t>
            </a:r>
            <a:r>
              <a:rPr lang="fr-FR" dirty="0"/>
              <a:t>il n’est pas évident d’assurer la participation de tous. Les modèles ABM permettent de prendre en compte les relations complexes entre agents et au niveau macro (ces complexités résultent de relations non-linéaires, de la présence de feedback et de l’incertitude)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p:spPr>
        <p:txBody>
          <a:bodyPr>
            <a:normAutofit fontScale="90000"/>
          </a:bodyPr>
          <a:lstStyle/>
          <a:p>
            <a:r>
              <a:rPr lang="fr-FR" sz="4000" dirty="0" smtClean="0"/>
              <a:t/>
            </a:r>
            <a:br>
              <a:rPr lang="fr-FR" sz="4000" dirty="0" smtClean="0"/>
            </a:br>
            <a:r>
              <a:rPr lang="fr-FR" sz="3600" dirty="0" smtClean="0"/>
              <a:t>Quelques </a:t>
            </a:r>
            <a:r>
              <a:rPr lang="fr-FR" sz="3600" dirty="0"/>
              <a:t>pistes basées sur une revue de la </a:t>
            </a:r>
            <a:r>
              <a:rPr lang="fr-FR" sz="3600" dirty="0" smtClean="0"/>
              <a:t>littérature--1</a:t>
            </a:r>
            <a:r>
              <a:rPr lang="fr-FR" dirty="0"/>
              <a:t/>
            </a:r>
            <a:br>
              <a:rPr lang="fr-FR" dirty="0"/>
            </a:br>
            <a:endParaRPr lang="fr-FR" dirty="0"/>
          </a:p>
        </p:txBody>
      </p:sp>
      <p:sp>
        <p:nvSpPr>
          <p:cNvPr id="3" name="Espace réservé du contenu 2"/>
          <p:cNvSpPr>
            <a:spLocks noGrp="1"/>
          </p:cNvSpPr>
          <p:nvPr>
            <p:ph idx="1"/>
          </p:nvPr>
        </p:nvSpPr>
        <p:spPr>
          <a:xfrm>
            <a:off x="457200" y="1285860"/>
            <a:ext cx="8229600" cy="4840303"/>
          </a:xfrm>
        </p:spPr>
        <p:txBody>
          <a:bodyPr>
            <a:normAutofit/>
          </a:bodyPr>
          <a:lstStyle/>
          <a:p>
            <a:pPr>
              <a:buNone/>
            </a:pPr>
            <a:r>
              <a:rPr lang="fr-FR" sz="2800" dirty="0" smtClean="0"/>
              <a:t>Ce qui suit est </a:t>
            </a:r>
            <a:r>
              <a:rPr lang="fr-FR" sz="2800" dirty="0"/>
              <a:t>un exemple de cheminement </a:t>
            </a:r>
            <a:r>
              <a:rPr lang="fr-FR" sz="2800" dirty="0" smtClean="0"/>
              <a:t>pour poser </a:t>
            </a:r>
            <a:r>
              <a:rPr lang="fr-FR" sz="2800" dirty="0"/>
              <a:t>des questions et proposer un mécanisme d’analyse</a:t>
            </a:r>
          </a:p>
          <a:p>
            <a:r>
              <a:rPr lang="fr-FR" sz="2800" b="1" dirty="0" smtClean="0"/>
              <a:t>Objectif </a:t>
            </a:r>
            <a:r>
              <a:rPr lang="fr-FR" sz="2800" b="1" dirty="0"/>
              <a:t>global du PAPA : </a:t>
            </a:r>
            <a:r>
              <a:rPr lang="fr-FR" sz="2800" dirty="0"/>
              <a:t>Permettre l’accroissement des investissements publics et privés dans le secteur agricole. Pourquoi ? Pour générer une  croissance pro-pauvre par exemple</a:t>
            </a:r>
          </a:p>
          <a:p>
            <a:r>
              <a:rPr lang="fr-FR" sz="2800" b="1" dirty="0"/>
              <a:t>Question de recherche centrale associée: </a:t>
            </a:r>
            <a:r>
              <a:rPr lang="fr-FR" sz="2800" dirty="0"/>
              <a:t>Quelles sont les opportunités d’investissements publics et privés dans le secteur agricole au Sénégal pour garantir une croissance pro-pauvre?</a:t>
            </a:r>
          </a:p>
          <a:p>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000108"/>
          </a:xfrm>
        </p:spPr>
        <p:txBody>
          <a:bodyPr>
            <a:noAutofit/>
          </a:bodyPr>
          <a:lstStyle/>
          <a:p>
            <a:r>
              <a:rPr lang="fr-FR" b="1" dirty="0" smtClean="0"/>
              <a:t/>
            </a:r>
            <a:br>
              <a:rPr lang="fr-FR" b="1" dirty="0" smtClean="0"/>
            </a:br>
            <a:r>
              <a:rPr lang="fr-FR" b="1" dirty="0" smtClean="0"/>
              <a:t>Contexte……….</a:t>
            </a:r>
            <a:r>
              <a:rPr lang="fr-FR" b="1" dirty="0"/>
              <a:t>1</a:t>
            </a:r>
            <a:r>
              <a:rPr lang="fr-FR" dirty="0" smtClean="0"/>
              <a:t/>
            </a:r>
            <a:br>
              <a:rPr lang="fr-FR" dirty="0" smtClean="0"/>
            </a:br>
            <a:endParaRPr lang="fr-FR" dirty="0"/>
          </a:p>
        </p:txBody>
      </p:sp>
      <p:sp>
        <p:nvSpPr>
          <p:cNvPr id="3" name="Espace réservé du contenu 2"/>
          <p:cNvSpPr>
            <a:spLocks noGrp="1"/>
          </p:cNvSpPr>
          <p:nvPr>
            <p:ph idx="1"/>
          </p:nvPr>
        </p:nvSpPr>
        <p:spPr>
          <a:xfrm>
            <a:off x="457200" y="1071546"/>
            <a:ext cx="8229600" cy="5054617"/>
          </a:xfrm>
        </p:spPr>
        <p:txBody>
          <a:bodyPr>
            <a:normAutofit lnSpcReduction="10000"/>
          </a:bodyPr>
          <a:lstStyle/>
          <a:p>
            <a:pPr lvl="0"/>
            <a:r>
              <a:rPr lang="fr-FR" dirty="0" smtClean="0"/>
              <a:t>Rappel </a:t>
            </a:r>
            <a:r>
              <a:rPr lang="fr-FR" dirty="0"/>
              <a:t>des objectifs du PAPA</a:t>
            </a:r>
          </a:p>
          <a:p>
            <a:pPr lvl="1"/>
            <a:r>
              <a:rPr lang="fr-FR" b="1" u="sng" dirty="0"/>
              <a:t>But </a:t>
            </a:r>
            <a:r>
              <a:rPr lang="fr-FR" dirty="0"/>
              <a:t>: relever le niveau des investissements publics et privés dans l’agriculture par la création d’un système de formulation, de mise en œuvre et de suivi, de politiques agricoles solides au sein du </a:t>
            </a:r>
            <a:r>
              <a:rPr lang="fr-FR" dirty="0" smtClean="0"/>
              <a:t>MAER</a:t>
            </a:r>
          </a:p>
          <a:p>
            <a:pPr lvl="1"/>
            <a:r>
              <a:rPr lang="fr-FR" dirty="0" smtClean="0"/>
              <a:t>Objectifs spécifiques:</a:t>
            </a:r>
          </a:p>
          <a:p>
            <a:pPr lvl="2"/>
            <a:r>
              <a:rPr lang="fr-FR" b="1" dirty="0">
                <a:solidFill>
                  <a:srgbClr val="C00000"/>
                </a:solidFill>
              </a:rPr>
              <a:t>Améliorer les capacités nationales en matière de recherche, d’analyse et de communication sur les politiques agricoles</a:t>
            </a:r>
          </a:p>
          <a:p>
            <a:pPr lvl="2"/>
            <a:r>
              <a:rPr lang="fr-FR" dirty="0"/>
              <a:t>Promouvoir un dialogue inclusif sur les politiques agricoles et leur appropriation par les </a:t>
            </a:r>
            <a:r>
              <a:rPr lang="fr-FR" dirty="0" smtClean="0"/>
              <a:t>acteurs</a:t>
            </a: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p:spPr>
        <p:txBody>
          <a:bodyPr>
            <a:normAutofit fontScale="90000"/>
          </a:bodyPr>
          <a:lstStyle/>
          <a:p>
            <a:r>
              <a:rPr lang="fr-FR" sz="4000" dirty="0" smtClean="0"/>
              <a:t/>
            </a:r>
            <a:br>
              <a:rPr lang="fr-FR" sz="4000" dirty="0" smtClean="0"/>
            </a:br>
            <a:r>
              <a:rPr lang="fr-FR" sz="3600" dirty="0" smtClean="0"/>
              <a:t>Quelques </a:t>
            </a:r>
            <a:r>
              <a:rPr lang="fr-FR" sz="3600" dirty="0"/>
              <a:t>pistes basées sur une revue de la </a:t>
            </a:r>
            <a:r>
              <a:rPr lang="fr-FR" sz="3600" dirty="0" smtClean="0"/>
              <a:t>littérature--2</a:t>
            </a:r>
            <a:r>
              <a:rPr lang="fr-FR" dirty="0"/>
              <a:t/>
            </a:r>
            <a:br>
              <a:rPr lang="fr-FR" dirty="0"/>
            </a:br>
            <a:endParaRPr lang="fr-FR" dirty="0"/>
          </a:p>
        </p:txBody>
      </p:sp>
      <p:sp>
        <p:nvSpPr>
          <p:cNvPr id="3" name="Espace réservé du contenu 2"/>
          <p:cNvSpPr>
            <a:spLocks noGrp="1"/>
          </p:cNvSpPr>
          <p:nvPr>
            <p:ph idx="1"/>
          </p:nvPr>
        </p:nvSpPr>
        <p:spPr>
          <a:xfrm>
            <a:off x="457200" y="1285860"/>
            <a:ext cx="8229600" cy="4840303"/>
          </a:xfrm>
        </p:spPr>
        <p:txBody>
          <a:bodyPr>
            <a:normAutofit fontScale="85000" lnSpcReduction="10000"/>
          </a:bodyPr>
          <a:lstStyle/>
          <a:p>
            <a:pPr>
              <a:buNone/>
            </a:pPr>
            <a:r>
              <a:rPr lang="fr-FR" b="1" dirty="0" smtClean="0"/>
              <a:t>Cheminement (suite)</a:t>
            </a:r>
          </a:p>
          <a:p>
            <a:pPr>
              <a:buNone/>
            </a:pPr>
            <a:r>
              <a:rPr lang="fr-FR" dirty="0" smtClean="0"/>
              <a:t>Conformément </a:t>
            </a:r>
            <a:r>
              <a:rPr lang="fr-FR" dirty="0"/>
              <a:t>aux objectifs </a:t>
            </a:r>
            <a:r>
              <a:rPr lang="fr-FR" dirty="0" smtClean="0"/>
              <a:t>des </a:t>
            </a:r>
            <a:r>
              <a:rPr lang="fr-FR" dirty="0"/>
              <a:t>sous-activités 3.2.2 du PAPA, </a:t>
            </a:r>
            <a:r>
              <a:rPr lang="fr-FR" i="1" dirty="0" smtClean="0"/>
              <a:t>les analyses de chaines de valeur devraient permettre d’évaluer la compétitivité des filières ainsi que le niveau des investissements privés </a:t>
            </a:r>
            <a:r>
              <a:rPr lang="fr-FR" dirty="0" smtClean="0"/>
              <a:t>afin </a:t>
            </a:r>
            <a:r>
              <a:rPr lang="fr-FR" dirty="0"/>
              <a:t>d’identifier les types d’interventions à mettre en </a:t>
            </a:r>
            <a:r>
              <a:rPr lang="fr-FR" dirty="0" smtClean="0"/>
              <a:t>œuvre</a:t>
            </a:r>
            <a:r>
              <a:rPr lang="en-US" dirty="0" smtClean="0">
                <a:sym typeface="Wingdings" pitchFamily="2" charset="2"/>
              </a:rPr>
              <a:t></a:t>
            </a:r>
            <a:endParaRPr lang="fr-FR" dirty="0"/>
          </a:p>
          <a:p>
            <a:r>
              <a:rPr lang="fr-FR" b="1" dirty="0"/>
              <a:t>Question principale</a:t>
            </a:r>
            <a:r>
              <a:rPr lang="fr-FR" dirty="0"/>
              <a:t> : quels sont les maillons de la chaine qui nécessitent les investissements ou les mécanismes de régulation ou de contrôles afin de mieux l’intégrer au marché domestique ou au marché sous-régional (appariement à la demande).</a:t>
            </a:r>
          </a:p>
          <a:p>
            <a:endParaRPr lang="fr-F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txBody>
          <a:bodyPr>
            <a:normAutofit fontScale="90000"/>
          </a:bodyPr>
          <a:lstStyle/>
          <a:p>
            <a:r>
              <a:rPr lang="fr-FR" sz="4000" dirty="0" smtClean="0"/>
              <a:t/>
            </a:r>
            <a:br>
              <a:rPr lang="fr-FR" sz="4000" dirty="0" smtClean="0"/>
            </a:br>
            <a:r>
              <a:rPr lang="fr-FR" sz="3100" dirty="0" smtClean="0"/>
              <a:t>Quelques </a:t>
            </a:r>
            <a:r>
              <a:rPr lang="fr-FR" sz="3100" dirty="0"/>
              <a:t>pistes basées sur une revue de la </a:t>
            </a:r>
            <a:r>
              <a:rPr lang="fr-FR" sz="3100" dirty="0" smtClean="0"/>
              <a:t>littérature--3</a:t>
            </a:r>
            <a:r>
              <a:rPr lang="fr-FR" sz="4900" dirty="0"/>
              <a:t/>
            </a:r>
            <a:br>
              <a:rPr lang="fr-FR" sz="4900" dirty="0"/>
            </a:br>
            <a:endParaRPr lang="fr-FR" dirty="0"/>
          </a:p>
        </p:txBody>
      </p:sp>
      <p:sp>
        <p:nvSpPr>
          <p:cNvPr id="3" name="Espace réservé du contenu 2"/>
          <p:cNvSpPr>
            <a:spLocks noGrp="1"/>
          </p:cNvSpPr>
          <p:nvPr>
            <p:ph idx="1"/>
          </p:nvPr>
        </p:nvSpPr>
        <p:spPr>
          <a:xfrm>
            <a:off x="457200" y="1285860"/>
            <a:ext cx="8229600" cy="4840303"/>
          </a:xfrm>
        </p:spPr>
        <p:txBody>
          <a:bodyPr>
            <a:normAutofit fontScale="92500" lnSpcReduction="10000"/>
          </a:bodyPr>
          <a:lstStyle/>
          <a:p>
            <a:r>
              <a:rPr lang="fr-FR" b="1" dirty="0"/>
              <a:t>Pertinence</a:t>
            </a:r>
            <a:r>
              <a:rPr lang="fr-FR" dirty="0"/>
              <a:t> </a:t>
            </a:r>
            <a:r>
              <a:rPr lang="fr-FR" dirty="0" smtClean="0"/>
              <a:t>de cette question</a:t>
            </a:r>
          </a:p>
          <a:p>
            <a:pPr lvl="1"/>
            <a:r>
              <a:rPr lang="fr-FR" sz="2400" dirty="0" smtClean="0"/>
              <a:t>des </a:t>
            </a:r>
            <a:r>
              <a:rPr lang="fr-FR" sz="2400" dirty="0"/>
              <a:t>études récentes recommandent une étude des préférences du consommateur  dans l’analyse de la chaine de valeur si l’objectif vise à accroitre les parts du marché de la filière. (</a:t>
            </a:r>
            <a:r>
              <a:rPr lang="fr-FR" sz="2400" dirty="0" err="1"/>
              <a:t>Fall</a:t>
            </a:r>
            <a:r>
              <a:rPr lang="fr-FR" sz="2400" dirty="0"/>
              <a:t>, 2015, </a:t>
            </a:r>
            <a:r>
              <a:rPr lang="fr-FR" sz="2400" dirty="0" err="1"/>
              <a:t>Asante</a:t>
            </a:r>
            <a:r>
              <a:rPr lang="fr-FR" sz="2400" dirty="0"/>
              <a:t> et al,2013). Une étude de USAID en 2009 recommande aussi de mettre l’accent sur l’analyse des préférences des consommateurs pour le riz local dans un contexte où il  en existe plusieurs variétés sur le </a:t>
            </a:r>
            <a:r>
              <a:rPr lang="fr-FR" sz="2400" dirty="0" smtClean="0"/>
              <a:t>marché</a:t>
            </a:r>
          </a:p>
          <a:p>
            <a:pPr lvl="1"/>
            <a:r>
              <a:rPr lang="fr-FR" sz="2400" dirty="0" smtClean="0"/>
              <a:t>C’est </a:t>
            </a:r>
            <a:r>
              <a:rPr lang="fr-CA" sz="2400" dirty="0"/>
              <a:t>la demande qui tire l’ensemble de la chaîne. Une vue analytique de la filière montre que</a:t>
            </a:r>
            <a:endParaRPr lang="fr-FR" sz="2400" dirty="0"/>
          </a:p>
          <a:p>
            <a:pPr lvl="2"/>
            <a:r>
              <a:rPr lang="fr-CA" sz="2000" dirty="0"/>
              <a:t>la demande tire les produits à travers les différents maillons de la chaîne</a:t>
            </a:r>
            <a:endParaRPr lang="fr-FR" sz="2000" dirty="0"/>
          </a:p>
          <a:p>
            <a:pPr lvl="2"/>
            <a:r>
              <a:rPr lang="fr-CA" sz="2000" dirty="0"/>
              <a:t>La demande affecte les formes dans lesquelles les produits sont mis en marché, transformés, empaquetés et vendus</a:t>
            </a:r>
            <a:endParaRPr lang="fr-FR" sz="2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25470"/>
          </a:xfrm>
        </p:spPr>
        <p:txBody>
          <a:bodyPr>
            <a:normAutofit fontScale="90000"/>
          </a:bodyPr>
          <a:lstStyle/>
          <a:p>
            <a:r>
              <a:rPr lang="fr-FR" sz="4000" dirty="0" smtClean="0"/>
              <a:t/>
            </a:r>
            <a:br>
              <a:rPr lang="fr-FR" sz="4000" dirty="0" smtClean="0"/>
            </a:br>
            <a:r>
              <a:rPr lang="fr-FR" sz="3600" dirty="0" smtClean="0"/>
              <a:t>Quelques </a:t>
            </a:r>
            <a:r>
              <a:rPr lang="fr-FR" sz="3600" dirty="0"/>
              <a:t>pistes basées sur une revue de la </a:t>
            </a:r>
            <a:r>
              <a:rPr lang="fr-FR" sz="3600" dirty="0" smtClean="0"/>
              <a:t>littérature--4</a:t>
            </a:r>
            <a:r>
              <a:rPr lang="fr-FR" sz="4900" dirty="0"/>
              <a:t/>
            </a:r>
            <a:br>
              <a:rPr lang="fr-FR" sz="4900" dirty="0"/>
            </a:br>
            <a:endParaRPr lang="fr-FR" dirty="0"/>
          </a:p>
        </p:txBody>
      </p:sp>
      <p:sp>
        <p:nvSpPr>
          <p:cNvPr id="3" name="Espace réservé du contenu 2"/>
          <p:cNvSpPr>
            <a:spLocks noGrp="1"/>
          </p:cNvSpPr>
          <p:nvPr>
            <p:ph idx="1"/>
          </p:nvPr>
        </p:nvSpPr>
        <p:spPr>
          <a:xfrm>
            <a:off x="457200" y="1285860"/>
            <a:ext cx="8229600" cy="4840303"/>
          </a:xfrm>
        </p:spPr>
        <p:txBody>
          <a:bodyPr>
            <a:normAutofit/>
          </a:bodyPr>
          <a:lstStyle/>
          <a:p>
            <a:pPr lvl="1"/>
            <a:r>
              <a:rPr lang="fr-FR" dirty="0" smtClean="0"/>
              <a:t>C’est </a:t>
            </a:r>
            <a:r>
              <a:rPr lang="fr-CA" dirty="0"/>
              <a:t>la demande qui tire l’ensemble de la </a:t>
            </a:r>
            <a:r>
              <a:rPr lang="fr-CA" dirty="0" smtClean="0"/>
              <a:t>chaîne (suite)</a:t>
            </a:r>
            <a:endParaRPr lang="fr-FR" dirty="0"/>
          </a:p>
          <a:p>
            <a:pPr lvl="2"/>
            <a:r>
              <a:rPr lang="fr-CA" dirty="0" smtClean="0"/>
              <a:t>Les </a:t>
            </a:r>
            <a:r>
              <a:rPr lang="fr-CA" dirty="0"/>
              <a:t>consommateurs font partie intégrante de la filière car à travers la composition de leurs dépenses, ils influencent les décisions de commercialisation et de production d’acteurs en amont du processus</a:t>
            </a:r>
            <a:endParaRPr lang="fr-FR" sz="2000" dirty="0"/>
          </a:p>
          <a:p>
            <a:pPr lvl="2"/>
            <a:r>
              <a:rPr lang="fr-CA" dirty="0"/>
              <a:t>Les déplacements de la demande par suite de changements des prix relatifs, du pouvoir d’achat ou des goûts des consommateurs modifient les dispositions des acteurs de la filière à développer et vendre les produits dans les formes et l’endroit </a:t>
            </a:r>
            <a:r>
              <a:rPr lang="fr-CA" dirty="0" smtClean="0"/>
              <a:t>exigés</a:t>
            </a:r>
            <a:endParaRPr lang="fr-F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p:spPr>
        <p:txBody>
          <a:bodyPr>
            <a:normAutofit fontScale="90000"/>
          </a:bodyPr>
          <a:lstStyle/>
          <a:p>
            <a:r>
              <a:rPr lang="fr-FR" sz="4000" dirty="0" smtClean="0"/>
              <a:t/>
            </a:r>
            <a:br>
              <a:rPr lang="fr-FR" sz="4000" dirty="0" smtClean="0"/>
            </a:br>
            <a:r>
              <a:rPr lang="fr-FR" sz="3600" dirty="0" smtClean="0"/>
              <a:t>Quelques </a:t>
            </a:r>
            <a:r>
              <a:rPr lang="fr-FR" sz="3600" dirty="0"/>
              <a:t>pistes basées sur une revue de la </a:t>
            </a:r>
            <a:r>
              <a:rPr lang="fr-FR" sz="3600" dirty="0" smtClean="0"/>
              <a:t>littérature--5</a:t>
            </a:r>
            <a:r>
              <a:rPr lang="fr-FR" dirty="0"/>
              <a:t/>
            </a:r>
            <a:br>
              <a:rPr lang="fr-FR" dirty="0"/>
            </a:br>
            <a:endParaRPr lang="fr-FR" dirty="0"/>
          </a:p>
        </p:txBody>
      </p:sp>
      <p:sp>
        <p:nvSpPr>
          <p:cNvPr id="3" name="Espace réservé du contenu 2"/>
          <p:cNvSpPr>
            <a:spLocks noGrp="1"/>
          </p:cNvSpPr>
          <p:nvPr>
            <p:ph idx="1"/>
          </p:nvPr>
        </p:nvSpPr>
        <p:spPr>
          <a:xfrm>
            <a:off x="457200" y="1285860"/>
            <a:ext cx="8229600" cy="4840303"/>
          </a:xfrm>
        </p:spPr>
        <p:txBody>
          <a:bodyPr>
            <a:normAutofit fontScale="85000" lnSpcReduction="20000"/>
          </a:bodyPr>
          <a:lstStyle/>
          <a:p>
            <a:r>
              <a:rPr lang="en-US" b="1" dirty="0" smtClean="0"/>
              <a:t>Questions </a:t>
            </a:r>
            <a:r>
              <a:rPr lang="en-US" b="1" dirty="0" err="1"/>
              <a:t>spécifiques</a:t>
            </a:r>
            <a:endParaRPr lang="fr-FR" dirty="0"/>
          </a:p>
          <a:p>
            <a:pPr lvl="1"/>
            <a:r>
              <a:rPr lang="fr-FR" dirty="0"/>
              <a:t>Quelles sont les préférences de l’utilisateur final du produit de la chaine ? comment sont-elles différentes </a:t>
            </a:r>
            <a:r>
              <a:rPr lang="fr-FR" dirty="0" smtClean="0"/>
              <a:t>pour les qualités </a:t>
            </a:r>
            <a:r>
              <a:rPr lang="fr-FR" dirty="0"/>
              <a:t>du produit offert actuellement sur le marché ? comment </a:t>
            </a:r>
            <a:r>
              <a:rPr lang="fr-FR" dirty="0" smtClean="0"/>
              <a:t>l’utilisateur </a:t>
            </a:r>
            <a:r>
              <a:rPr lang="fr-FR" dirty="0"/>
              <a:t>identifie les substituts du produit ?</a:t>
            </a:r>
          </a:p>
          <a:p>
            <a:pPr lvl="1"/>
            <a:r>
              <a:rPr lang="fr-FR" dirty="0"/>
              <a:t>Quelles sont les composantes (acteurs) de la chaine qui pourraient être responsables de ce mésappariement (entre préférence et produit </a:t>
            </a:r>
            <a:r>
              <a:rPr lang="fr-FR" dirty="0" smtClean="0"/>
              <a:t>local)? </a:t>
            </a:r>
            <a:r>
              <a:rPr lang="fr-FR" dirty="0"/>
              <a:t>quelles sont leurs contraintes ? quelles sont leurs préférences ? quelles sont leurs forces, faiblesses et potentialités ?</a:t>
            </a:r>
          </a:p>
          <a:p>
            <a:pPr lvl="1"/>
            <a:r>
              <a:rPr lang="fr-FR" dirty="0"/>
              <a:t>Dans quelles mesures est-il possible de réduire ou éliminer ce mésappariement ? quels types d’investissements à réaliser ? comment </a:t>
            </a:r>
            <a:r>
              <a:rPr lang="fr-FR" dirty="0" smtClean="0"/>
              <a:t>?</a:t>
            </a:r>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46"/>
          </a:xfrm>
        </p:spPr>
        <p:txBody>
          <a:bodyPr>
            <a:normAutofit fontScale="90000"/>
          </a:bodyPr>
          <a:lstStyle/>
          <a:p>
            <a:r>
              <a:rPr lang="fr-FR" sz="4000" dirty="0" smtClean="0"/>
              <a:t/>
            </a:r>
            <a:br>
              <a:rPr lang="fr-FR" sz="4000" dirty="0" smtClean="0"/>
            </a:br>
            <a:r>
              <a:rPr lang="fr-FR" sz="3600" dirty="0" smtClean="0"/>
              <a:t>Quelques </a:t>
            </a:r>
            <a:r>
              <a:rPr lang="fr-FR" sz="3600" dirty="0"/>
              <a:t>pistes basées sur une revue de la </a:t>
            </a:r>
            <a:r>
              <a:rPr lang="fr-FR" sz="3600" dirty="0" smtClean="0"/>
              <a:t>littérature--6</a:t>
            </a:r>
            <a:r>
              <a:rPr lang="fr-FR" dirty="0"/>
              <a:t/>
            </a:r>
            <a:br>
              <a:rPr lang="fr-FR" dirty="0"/>
            </a:br>
            <a:endParaRPr lang="fr-FR" dirty="0"/>
          </a:p>
        </p:txBody>
      </p:sp>
      <p:sp>
        <p:nvSpPr>
          <p:cNvPr id="3" name="Espace réservé du contenu 2"/>
          <p:cNvSpPr>
            <a:spLocks noGrp="1"/>
          </p:cNvSpPr>
          <p:nvPr>
            <p:ph idx="1"/>
          </p:nvPr>
        </p:nvSpPr>
        <p:spPr>
          <a:xfrm>
            <a:off x="457200" y="1285860"/>
            <a:ext cx="8229600" cy="4840303"/>
          </a:xfrm>
        </p:spPr>
        <p:txBody>
          <a:bodyPr>
            <a:normAutofit fontScale="77500" lnSpcReduction="20000"/>
          </a:bodyPr>
          <a:lstStyle/>
          <a:p>
            <a:r>
              <a:rPr lang="en-US" b="1" dirty="0" smtClean="0"/>
              <a:t>Questions </a:t>
            </a:r>
            <a:r>
              <a:rPr lang="en-US" b="1" dirty="0" err="1"/>
              <a:t>spécifiques</a:t>
            </a:r>
            <a:endParaRPr lang="fr-FR" dirty="0"/>
          </a:p>
          <a:p>
            <a:pPr lvl="1"/>
            <a:r>
              <a:rPr lang="fr-FR" sz="3100" dirty="0" smtClean="0"/>
              <a:t>Dans </a:t>
            </a:r>
            <a:r>
              <a:rPr lang="fr-FR" sz="3100" dirty="0"/>
              <a:t>quelles mesures est-il possible de réduire ou éliminer ce mésappariement ? quels types d’investissements à réaliser ? comment ?</a:t>
            </a:r>
          </a:p>
          <a:p>
            <a:pPr lvl="1"/>
            <a:r>
              <a:rPr lang="fr-FR" sz="3100" dirty="0"/>
              <a:t>Comment la ou les différentes chaines de valeur contribuent au revenu des pauvres qui exercent dans la chaine </a:t>
            </a:r>
            <a:r>
              <a:rPr lang="fr-FR" sz="3100" dirty="0" smtClean="0"/>
              <a:t>?</a:t>
            </a:r>
          </a:p>
          <a:p>
            <a:r>
              <a:rPr lang="fr-FR" dirty="0" smtClean="0"/>
              <a:t>A </a:t>
            </a:r>
            <a:r>
              <a:rPr lang="fr-FR" dirty="0"/>
              <a:t>noter : Une étude portant sur des données collectées en 2006 (</a:t>
            </a:r>
            <a:r>
              <a:rPr lang="fr-FR" dirty="0" err="1"/>
              <a:t>Collen</a:t>
            </a:r>
            <a:r>
              <a:rPr lang="fr-FR" dirty="0"/>
              <a:t> et al. 2013) suggère que les questions de préférence freinaient la pénétration du riz local dans les repas quotidiens des </a:t>
            </a:r>
            <a:r>
              <a:rPr lang="fr-FR" dirty="0" smtClean="0"/>
              <a:t>citadins sénégalais.</a:t>
            </a:r>
            <a:r>
              <a:rPr lang="fr-FR" b="1" dirty="0" smtClean="0"/>
              <a:t> </a:t>
            </a:r>
            <a:r>
              <a:rPr lang="fr-FR" dirty="0"/>
              <a:t>Aujourd’hui (9 ans après), les informations semblent indiquer une forte préférence des citadins pour le riz local. Quelle est la validité de cette information ? Si elle s’avère vraie, quels ont été les facteurs positifs entre 2006 et aujourd’hui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Merci</a:t>
            </a:r>
            <a:endParaRPr lang="fr-FR" dirty="0"/>
          </a:p>
        </p:txBody>
      </p:sp>
      <p:sp>
        <p:nvSpPr>
          <p:cNvPr id="3" name="Espace réservé du contenu 2"/>
          <p:cNvSpPr>
            <a:spLocks noGrp="1"/>
          </p:cNvSpPr>
          <p:nvPr>
            <p:ph idx="1"/>
          </p:nvPr>
        </p:nvSpPr>
        <p:spPr/>
        <p:txBody>
          <a:bodyPr/>
          <a:lstStyle/>
          <a:p>
            <a:endParaRPr lang="fr-F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000108"/>
          </a:xfrm>
        </p:spPr>
        <p:txBody>
          <a:bodyPr>
            <a:noAutofit/>
          </a:bodyPr>
          <a:lstStyle/>
          <a:p>
            <a:r>
              <a:rPr lang="fr-FR" b="1" dirty="0" smtClean="0"/>
              <a:t/>
            </a:r>
            <a:br>
              <a:rPr lang="fr-FR" b="1" dirty="0" smtClean="0"/>
            </a:br>
            <a:r>
              <a:rPr lang="fr-FR" b="1" dirty="0" smtClean="0"/>
              <a:t>Contexte……….2</a:t>
            </a:r>
            <a:r>
              <a:rPr lang="fr-FR" dirty="0" smtClean="0"/>
              <a:t/>
            </a:r>
            <a:br>
              <a:rPr lang="fr-FR" dirty="0" smtClean="0"/>
            </a:br>
            <a:endParaRPr lang="fr-FR" dirty="0"/>
          </a:p>
        </p:txBody>
      </p:sp>
      <p:sp>
        <p:nvSpPr>
          <p:cNvPr id="3" name="Espace réservé du contenu 2"/>
          <p:cNvSpPr>
            <a:spLocks noGrp="1"/>
          </p:cNvSpPr>
          <p:nvPr>
            <p:ph idx="1"/>
          </p:nvPr>
        </p:nvSpPr>
        <p:spPr>
          <a:xfrm>
            <a:off x="457200" y="1285860"/>
            <a:ext cx="8229600" cy="4840303"/>
          </a:xfrm>
        </p:spPr>
        <p:txBody>
          <a:bodyPr>
            <a:normAutofit/>
          </a:bodyPr>
          <a:lstStyle/>
          <a:p>
            <a:pPr lvl="1"/>
            <a:r>
              <a:rPr lang="fr-FR" dirty="0" smtClean="0"/>
              <a:t>Objectifs spécifiques du PAPA (suite)</a:t>
            </a:r>
          </a:p>
          <a:p>
            <a:pPr lvl="2"/>
            <a:r>
              <a:rPr lang="fr-FR" b="1" dirty="0" smtClean="0">
                <a:solidFill>
                  <a:srgbClr val="C00000"/>
                </a:solidFill>
              </a:rPr>
              <a:t>Promouvoir </a:t>
            </a:r>
            <a:r>
              <a:rPr lang="fr-FR" b="1" dirty="0">
                <a:solidFill>
                  <a:srgbClr val="C00000"/>
                </a:solidFill>
              </a:rPr>
              <a:t>la formulation et la mise en œuvre de politiques agricoles basées sur des preuves</a:t>
            </a:r>
          </a:p>
          <a:p>
            <a:pPr lvl="2"/>
            <a:r>
              <a:rPr lang="fr-FR" dirty="0"/>
              <a:t> Faciliter la planification, la mise en œuvre et le suivi évaluation des politiques agricoles</a:t>
            </a:r>
          </a:p>
          <a:p>
            <a:pPr lvl="2"/>
            <a:r>
              <a:rPr lang="fr-FR" dirty="0"/>
              <a:t>Assurer une bonne communication des résultats du projet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000108"/>
          </a:xfrm>
        </p:spPr>
        <p:txBody>
          <a:bodyPr>
            <a:noAutofit/>
          </a:bodyPr>
          <a:lstStyle/>
          <a:p>
            <a:r>
              <a:rPr lang="fr-FR" b="1" dirty="0" smtClean="0"/>
              <a:t/>
            </a:r>
            <a:br>
              <a:rPr lang="fr-FR" b="1" dirty="0" smtClean="0"/>
            </a:br>
            <a:r>
              <a:rPr lang="fr-FR" b="1" dirty="0" smtClean="0"/>
              <a:t>Contexte……….3</a:t>
            </a:r>
            <a:r>
              <a:rPr lang="fr-FR" dirty="0" smtClean="0"/>
              <a:t/>
            </a:r>
            <a:br>
              <a:rPr lang="fr-FR" dirty="0" smtClean="0"/>
            </a:br>
            <a:endParaRPr lang="fr-FR" dirty="0"/>
          </a:p>
        </p:txBody>
      </p:sp>
      <p:sp>
        <p:nvSpPr>
          <p:cNvPr id="3" name="Espace réservé du contenu 2"/>
          <p:cNvSpPr>
            <a:spLocks noGrp="1"/>
          </p:cNvSpPr>
          <p:nvPr>
            <p:ph idx="1"/>
          </p:nvPr>
        </p:nvSpPr>
        <p:spPr>
          <a:xfrm>
            <a:off x="457200" y="1285860"/>
            <a:ext cx="8229600" cy="4840303"/>
          </a:xfrm>
        </p:spPr>
        <p:txBody>
          <a:bodyPr>
            <a:normAutofit/>
          </a:bodyPr>
          <a:lstStyle/>
          <a:p>
            <a:pPr lvl="0"/>
            <a:r>
              <a:rPr lang="fr-FR" dirty="0" smtClean="0"/>
              <a:t>Rôle </a:t>
            </a:r>
            <a:r>
              <a:rPr lang="fr-FR" dirty="0"/>
              <a:t>des études </a:t>
            </a:r>
            <a:r>
              <a:rPr lang="fr-FR" dirty="0" smtClean="0"/>
              <a:t>économiques: </a:t>
            </a:r>
          </a:p>
          <a:p>
            <a:pPr lvl="1"/>
            <a:r>
              <a:rPr lang="fr-FR" dirty="0" smtClean="0"/>
              <a:t>Contribuer à la promotion de la formulation</a:t>
            </a:r>
            <a:r>
              <a:rPr lang="fr-FR" dirty="0"/>
              <a:t>, </a:t>
            </a:r>
            <a:r>
              <a:rPr lang="fr-FR" dirty="0" smtClean="0"/>
              <a:t>la mise </a:t>
            </a:r>
            <a:r>
              <a:rPr lang="fr-FR" dirty="0"/>
              <a:t>en </a:t>
            </a:r>
            <a:r>
              <a:rPr lang="fr-FR" dirty="0" smtClean="0"/>
              <a:t>œuvre </a:t>
            </a:r>
            <a:r>
              <a:rPr lang="fr-FR" dirty="0"/>
              <a:t>et </a:t>
            </a:r>
            <a:r>
              <a:rPr lang="fr-FR" dirty="0" smtClean="0"/>
              <a:t>le suivi évaluation </a:t>
            </a:r>
            <a:r>
              <a:rPr lang="fr-FR" dirty="0"/>
              <a:t>des politiques agricoles basés sur les preuves</a:t>
            </a:r>
          </a:p>
          <a:p>
            <a:pPr lvl="0"/>
            <a:r>
              <a:rPr lang="fr-FR" dirty="0"/>
              <a:t>Rôle du réseau </a:t>
            </a:r>
            <a:r>
              <a:rPr lang="fr-FR" dirty="0" smtClean="0"/>
              <a:t>d’analyse</a:t>
            </a:r>
          </a:p>
          <a:p>
            <a:pPr lvl="1"/>
            <a:r>
              <a:rPr lang="fr-FR" dirty="0"/>
              <a:t>Répondre aux besoins d’analyse et d’évaluation du MAER dans des domaines pertinents (Politiques, programmes, stratégies)</a:t>
            </a:r>
          </a:p>
          <a:p>
            <a:pPr lvl="1"/>
            <a:r>
              <a:rPr lang="fr-FR" dirty="0"/>
              <a:t>Appuyer le MAER dans la planification, la mise en œuvre et le suivi des politiques agricoles</a:t>
            </a:r>
          </a:p>
          <a:p>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000108"/>
          </a:xfrm>
        </p:spPr>
        <p:txBody>
          <a:bodyPr>
            <a:noAutofit/>
          </a:bodyPr>
          <a:lstStyle/>
          <a:p>
            <a:r>
              <a:rPr lang="fr-FR" b="1" dirty="0" smtClean="0"/>
              <a:t/>
            </a:r>
            <a:br>
              <a:rPr lang="fr-FR" b="1" dirty="0" smtClean="0"/>
            </a:br>
            <a:r>
              <a:rPr lang="fr-FR" b="1" dirty="0" smtClean="0"/>
              <a:t>Contexte……….4</a:t>
            </a:r>
            <a:r>
              <a:rPr lang="fr-FR" dirty="0" smtClean="0"/>
              <a:t/>
            </a:r>
            <a:br>
              <a:rPr lang="fr-FR" dirty="0" smtClean="0"/>
            </a:br>
            <a:endParaRPr lang="fr-FR" dirty="0"/>
          </a:p>
        </p:txBody>
      </p:sp>
      <p:sp>
        <p:nvSpPr>
          <p:cNvPr id="3" name="Espace réservé du contenu 2"/>
          <p:cNvSpPr>
            <a:spLocks noGrp="1"/>
          </p:cNvSpPr>
          <p:nvPr>
            <p:ph idx="1"/>
          </p:nvPr>
        </p:nvSpPr>
        <p:spPr>
          <a:xfrm>
            <a:off x="457200" y="1285860"/>
            <a:ext cx="8229600" cy="4840303"/>
          </a:xfrm>
        </p:spPr>
        <p:txBody>
          <a:bodyPr>
            <a:normAutofit/>
          </a:bodyPr>
          <a:lstStyle/>
          <a:p>
            <a:pPr lvl="0"/>
            <a:r>
              <a:rPr lang="fr-FR" dirty="0" smtClean="0"/>
              <a:t>Rôle </a:t>
            </a:r>
            <a:r>
              <a:rPr lang="fr-FR" dirty="0"/>
              <a:t>du réseau </a:t>
            </a:r>
            <a:r>
              <a:rPr lang="fr-FR" dirty="0" smtClean="0"/>
              <a:t>d’analyse (suite)</a:t>
            </a:r>
          </a:p>
          <a:p>
            <a:pPr lvl="1"/>
            <a:r>
              <a:rPr lang="fr-FR" dirty="0" smtClean="0"/>
              <a:t>Contribuer </a:t>
            </a:r>
            <a:r>
              <a:rPr lang="fr-FR" dirty="0"/>
              <a:t>à l’amélioration des données, faire des analyses et diffuser des informations techniques nécessaires pour une formulation et un suivi évaluation des politiques basées sur des preuves</a:t>
            </a:r>
          </a:p>
          <a:p>
            <a:pPr lvl="1"/>
            <a:r>
              <a:rPr lang="fr-FR" dirty="0"/>
              <a:t>Appuyer le renforcement des capacités du MAER et d’autres composantes du Gouvernement dans le domaine de l’analyse des politiques</a:t>
            </a:r>
            <a:endParaRPr lang="fr-FR" dirty="0" smtClean="0"/>
          </a:p>
          <a:p>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000108"/>
          </a:xfrm>
        </p:spPr>
        <p:txBody>
          <a:bodyPr>
            <a:noAutofit/>
          </a:bodyPr>
          <a:lstStyle/>
          <a:p>
            <a:r>
              <a:rPr lang="fr-FR" b="1" dirty="0" smtClean="0"/>
              <a:t/>
            </a:r>
            <a:br>
              <a:rPr lang="fr-FR" b="1" dirty="0" smtClean="0"/>
            </a:br>
            <a:r>
              <a:rPr lang="fr-FR" b="1" dirty="0" smtClean="0"/>
              <a:t>Contexte……….5</a:t>
            </a:r>
            <a:r>
              <a:rPr lang="fr-FR" dirty="0" smtClean="0"/>
              <a:t/>
            </a:r>
            <a:br>
              <a:rPr lang="fr-FR" dirty="0" smtClean="0"/>
            </a:br>
            <a:endParaRPr lang="fr-FR" dirty="0"/>
          </a:p>
        </p:txBody>
      </p:sp>
      <p:sp>
        <p:nvSpPr>
          <p:cNvPr id="3" name="Espace réservé du contenu 2"/>
          <p:cNvSpPr>
            <a:spLocks noGrp="1"/>
          </p:cNvSpPr>
          <p:nvPr>
            <p:ph idx="1"/>
          </p:nvPr>
        </p:nvSpPr>
        <p:spPr>
          <a:xfrm>
            <a:off x="457200" y="1285860"/>
            <a:ext cx="8229600" cy="4840303"/>
          </a:xfrm>
        </p:spPr>
        <p:txBody>
          <a:bodyPr/>
          <a:lstStyle/>
          <a:p>
            <a:pPr lvl="0"/>
            <a:r>
              <a:rPr lang="fr-FR" dirty="0" smtClean="0"/>
              <a:t>L’appui </a:t>
            </a:r>
            <a:r>
              <a:rPr lang="fr-FR" dirty="0"/>
              <a:t>des chercheurs de la MSU et de </a:t>
            </a:r>
            <a:r>
              <a:rPr lang="fr-FR" dirty="0" smtClean="0"/>
              <a:t>l’IFPRI</a:t>
            </a:r>
          </a:p>
          <a:p>
            <a:pPr lvl="1"/>
            <a:r>
              <a:rPr lang="fr-FR" dirty="0" smtClean="0"/>
              <a:t>Le rôle de l’IFPRI et de la MSU est d’appuyer le réseau dans son travail</a:t>
            </a:r>
          </a:p>
          <a:p>
            <a:pPr lvl="1"/>
            <a:r>
              <a:rPr lang="fr-FR" dirty="0" smtClean="0"/>
              <a:t>Ces deux institutions interviennent dans:</a:t>
            </a:r>
          </a:p>
          <a:p>
            <a:pPr lvl="2"/>
            <a:r>
              <a:rPr lang="fr-FR" dirty="0" smtClean="0"/>
              <a:t>La formulation conjointe des activités de recherche</a:t>
            </a:r>
          </a:p>
          <a:p>
            <a:pPr lvl="2"/>
            <a:r>
              <a:rPr lang="fr-FR" dirty="0" smtClean="0"/>
              <a:t>L’appui au réseau et au MAER  en matière de renforcement de capacité</a:t>
            </a:r>
            <a:endParaRPr lang="fr-FR" dirty="0"/>
          </a:p>
          <a:p>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000108"/>
          </a:xfrm>
        </p:spPr>
        <p:txBody>
          <a:bodyPr>
            <a:noAutofit/>
          </a:bodyPr>
          <a:lstStyle/>
          <a:p>
            <a:r>
              <a:rPr lang="fr-FR" b="1" dirty="0" smtClean="0"/>
              <a:t/>
            </a:r>
            <a:br>
              <a:rPr lang="fr-FR" b="1" dirty="0" smtClean="0"/>
            </a:br>
            <a:r>
              <a:rPr lang="fr-FR" b="1" dirty="0" smtClean="0"/>
              <a:t>Contexte……….6</a:t>
            </a:r>
            <a:r>
              <a:rPr lang="fr-FR" dirty="0" smtClean="0"/>
              <a:t/>
            </a:r>
            <a:br>
              <a:rPr lang="fr-FR" dirty="0" smtClean="0"/>
            </a:br>
            <a:endParaRPr lang="fr-FR" dirty="0"/>
          </a:p>
        </p:txBody>
      </p:sp>
      <p:sp>
        <p:nvSpPr>
          <p:cNvPr id="3" name="Espace réservé du contenu 2"/>
          <p:cNvSpPr>
            <a:spLocks noGrp="1"/>
          </p:cNvSpPr>
          <p:nvPr>
            <p:ph idx="1"/>
          </p:nvPr>
        </p:nvSpPr>
        <p:spPr>
          <a:xfrm>
            <a:off x="457200" y="1285860"/>
            <a:ext cx="8229600" cy="4840303"/>
          </a:xfrm>
        </p:spPr>
        <p:txBody>
          <a:bodyPr>
            <a:normAutofit fontScale="85000" lnSpcReduction="20000"/>
          </a:bodyPr>
          <a:lstStyle/>
          <a:p>
            <a:pPr lvl="0"/>
            <a:r>
              <a:rPr lang="fr-FR" dirty="0" smtClean="0"/>
              <a:t>Exemples de domaines de renforcement de capacité (Doc</a:t>
            </a:r>
            <a:r>
              <a:rPr lang="fr-FR" dirty="0"/>
              <a:t>.</a:t>
            </a:r>
            <a:r>
              <a:rPr lang="fr-FR" dirty="0" smtClean="0"/>
              <a:t> projet)</a:t>
            </a:r>
          </a:p>
          <a:p>
            <a:pPr lvl="1"/>
            <a:r>
              <a:rPr lang="en-US" dirty="0"/>
              <a:t>Scientific methodologies and tools for collecting timely and reliable data</a:t>
            </a:r>
            <a:endParaRPr lang="fr-FR" dirty="0"/>
          </a:p>
          <a:p>
            <a:pPr lvl="1"/>
            <a:r>
              <a:rPr lang="en-US" dirty="0"/>
              <a:t>M&amp;E and impact assessment, including measurement of social impact</a:t>
            </a:r>
            <a:endParaRPr lang="fr-FR" dirty="0"/>
          </a:p>
          <a:p>
            <a:pPr lvl="1"/>
            <a:r>
              <a:rPr lang="en-US" dirty="0"/>
              <a:t>Financial assessment and cost-benefit analysis</a:t>
            </a:r>
            <a:endParaRPr lang="fr-FR" dirty="0"/>
          </a:p>
          <a:p>
            <a:pPr lvl="1"/>
            <a:r>
              <a:rPr lang="en-US" dirty="0"/>
              <a:t>Building Social Accounting Matrices and understanding and use of the ECOWAS</a:t>
            </a:r>
            <a:endParaRPr lang="fr-FR" dirty="0"/>
          </a:p>
          <a:p>
            <a:pPr lvl="1"/>
            <a:r>
              <a:rPr lang="en-US" dirty="0"/>
              <a:t>Simulation Model (ECOSIM) and the Senegal ECOSIM module. This will involve</a:t>
            </a:r>
            <a:endParaRPr lang="fr-FR" dirty="0"/>
          </a:p>
          <a:p>
            <a:pPr lvl="1"/>
            <a:r>
              <a:rPr lang="en-US" dirty="0"/>
              <a:t>training in computable general equilibrium (CGE) modeling </a:t>
            </a:r>
            <a:r>
              <a:rPr lang="en-US"/>
              <a:t>and </a:t>
            </a:r>
            <a:r>
              <a:rPr lang="en-US" smtClean="0"/>
              <a:t>programming </a:t>
            </a:r>
            <a:r>
              <a:rPr lang="en-US" dirty="0"/>
              <a:t>in </a:t>
            </a:r>
            <a:r>
              <a:rPr lang="en-US" i="1" dirty="0" smtClean="0"/>
              <a:t>General Algebraic </a:t>
            </a:r>
            <a:r>
              <a:rPr lang="en-US" i="1" dirty="0"/>
              <a:t>Modeling System </a:t>
            </a:r>
            <a:r>
              <a:rPr lang="en-US" dirty="0"/>
              <a:t>(GAMS)</a:t>
            </a:r>
            <a:endParaRPr lang="fr-FR" dirty="0"/>
          </a:p>
          <a:p>
            <a:pPr lvl="0"/>
            <a:endParaRPr lang="fr-FR" dirty="0"/>
          </a:p>
          <a:p>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857232"/>
          </a:xfrm>
        </p:spPr>
        <p:txBody>
          <a:bodyPr>
            <a:noAutofit/>
          </a:bodyPr>
          <a:lstStyle/>
          <a:p>
            <a:r>
              <a:rPr lang="fr-FR" b="1" dirty="0" smtClean="0"/>
              <a:t/>
            </a:r>
            <a:br>
              <a:rPr lang="fr-FR" b="1" dirty="0" smtClean="0"/>
            </a:br>
            <a:r>
              <a:rPr lang="fr-FR" b="1" dirty="0" smtClean="0"/>
              <a:t>Contexte……….7</a:t>
            </a:r>
            <a:r>
              <a:rPr lang="fr-FR" dirty="0" smtClean="0"/>
              <a:t/>
            </a:r>
            <a:br>
              <a:rPr lang="fr-FR" dirty="0" smtClean="0"/>
            </a:br>
            <a:endParaRPr lang="fr-FR" dirty="0"/>
          </a:p>
        </p:txBody>
      </p:sp>
      <p:sp>
        <p:nvSpPr>
          <p:cNvPr id="3" name="Espace réservé du contenu 2"/>
          <p:cNvSpPr>
            <a:spLocks noGrp="1"/>
          </p:cNvSpPr>
          <p:nvPr>
            <p:ph idx="1"/>
          </p:nvPr>
        </p:nvSpPr>
        <p:spPr>
          <a:xfrm>
            <a:off x="457200" y="928670"/>
            <a:ext cx="8229600" cy="5197493"/>
          </a:xfrm>
        </p:spPr>
        <p:txBody>
          <a:bodyPr>
            <a:normAutofit fontScale="92500" lnSpcReduction="10000"/>
          </a:bodyPr>
          <a:lstStyle/>
          <a:p>
            <a:pPr lvl="0"/>
            <a:r>
              <a:rPr lang="fr-FR" dirty="0" smtClean="0"/>
              <a:t>Exemples de domaines de renforcement de capacité (Doc</a:t>
            </a:r>
            <a:r>
              <a:rPr lang="fr-FR" dirty="0"/>
              <a:t>.</a:t>
            </a:r>
            <a:r>
              <a:rPr lang="fr-FR" dirty="0" smtClean="0"/>
              <a:t> projet)…suite</a:t>
            </a:r>
          </a:p>
          <a:p>
            <a:pPr lvl="1"/>
            <a:r>
              <a:rPr lang="en-US" dirty="0"/>
              <a:t>Trade analysis, using ECOSIM and other general equilibrium and partial equilibrium models</a:t>
            </a:r>
            <a:endParaRPr lang="fr-FR" dirty="0"/>
          </a:p>
          <a:p>
            <a:pPr lvl="1"/>
            <a:r>
              <a:rPr lang="en-US" dirty="0"/>
              <a:t>Market analysis, in particular the performance of local markets using models </a:t>
            </a:r>
            <a:r>
              <a:rPr lang="en-US" dirty="0" smtClean="0"/>
              <a:t>of market </a:t>
            </a:r>
            <a:r>
              <a:rPr lang="en-US" dirty="0"/>
              <a:t>integration and competition</a:t>
            </a:r>
            <a:endParaRPr lang="fr-FR" dirty="0"/>
          </a:p>
          <a:p>
            <a:pPr lvl="1"/>
            <a:r>
              <a:rPr lang="en-US" dirty="0"/>
              <a:t>Price analysis, applying econometric models for studying and forecasting </a:t>
            </a:r>
            <a:r>
              <a:rPr lang="en-US" dirty="0" smtClean="0"/>
              <a:t>price formation </a:t>
            </a:r>
            <a:r>
              <a:rPr lang="en-US" dirty="0"/>
              <a:t>and variability in global, regional, and domestic markets</a:t>
            </a:r>
            <a:endParaRPr lang="fr-FR" dirty="0"/>
          </a:p>
          <a:p>
            <a:pPr lvl="1"/>
            <a:r>
              <a:rPr lang="en-US" dirty="0"/>
              <a:t>Productivity analysis, based on econometric production models and factor </a:t>
            </a:r>
            <a:r>
              <a:rPr lang="en-US" dirty="0" smtClean="0"/>
              <a:t>productivity indices</a:t>
            </a:r>
            <a:r>
              <a:rPr lang="en-US" dirty="0"/>
              <a:t>;</a:t>
            </a:r>
            <a:endParaRPr lang="fr-FR" dirty="0"/>
          </a:p>
          <a:p>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857232"/>
          </a:xfrm>
        </p:spPr>
        <p:txBody>
          <a:bodyPr>
            <a:noAutofit/>
          </a:bodyPr>
          <a:lstStyle/>
          <a:p>
            <a:r>
              <a:rPr lang="fr-FR" b="1" dirty="0" smtClean="0"/>
              <a:t/>
            </a:r>
            <a:br>
              <a:rPr lang="fr-FR" b="1" dirty="0" smtClean="0"/>
            </a:br>
            <a:r>
              <a:rPr lang="fr-FR" b="1" dirty="0" smtClean="0"/>
              <a:t>Contexte……….8</a:t>
            </a:r>
            <a:r>
              <a:rPr lang="fr-FR" dirty="0" smtClean="0"/>
              <a:t/>
            </a:r>
            <a:br>
              <a:rPr lang="fr-FR" dirty="0" smtClean="0"/>
            </a:br>
            <a:endParaRPr lang="fr-FR" dirty="0"/>
          </a:p>
        </p:txBody>
      </p:sp>
      <p:sp>
        <p:nvSpPr>
          <p:cNvPr id="3" name="Espace réservé du contenu 2"/>
          <p:cNvSpPr>
            <a:spLocks noGrp="1"/>
          </p:cNvSpPr>
          <p:nvPr>
            <p:ph idx="1"/>
          </p:nvPr>
        </p:nvSpPr>
        <p:spPr>
          <a:xfrm>
            <a:off x="457200" y="928670"/>
            <a:ext cx="8229600" cy="5197493"/>
          </a:xfrm>
        </p:spPr>
        <p:txBody>
          <a:bodyPr>
            <a:normAutofit lnSpcReduction="10000"/>
          </a:bodyPr>
          <a:lstStyle/>
          <a:p>
            <a:pPr lvl="0"/>
            <a:r>
              <a:rPr lang="fr-FR" dirty="0" smtClean="0"/>
              <a:t>Exemples de domaines de renforcement de capacité (Doc</a:t>
            </a:r>
            <a:r>
              <a:rPr lang="fr-FR" dirty="0"/>
              <a:t>.</a:t>
            </a:r>
            <a:r>
              <a:rPr lang="fr-FR" dirty="0" smtClean="0"/>
              <a:t> projet)…suite/fin</a:t>
            </a:r>
          </a:p>
          <a:p>
            <a:pPr lvl="1"/>
            <a:r>
              <a:rPr lang="en-US" dirty="0" smtClean="0"/>
              <a:t>Demand </a:t>
            </a:r>
            <a:r>
              <a:rPr lang="en-US" dirty="0"/>
              <a:t>analysis, using econometric models and value chain analysis tools</a:t>
            </a:r>
            <a:endParaRPr lang="fr-FR" dirty="0"/>
          </a:p>
          <a:p>
            <a:pPr lvl="1"/>
            <a:r>
              <a:rPr lang="en-US" dirty="0"/>
              <a:t>Farm household modeling, including micro-simulation models linked to ECOSIM</a:t>
            </a:r>
            <a:endParaRPr lang="fr-FR" dirty="0"/>
          </a:p>
          <a:p>
            <a:pPr lvl="1"/>
            <a:r>
              <a:rPr lang="en-US" dirty="0"/>
              <a:t>GIS and geo-spatial analysis</a:t>
            </a:r>
            <a:endParaRPr lang="fr-FR" dirty="0"/>
          </a:p>
          <a:p>
            <a:pPr lvl="1"/>
            <a:r>
              <a:rPr lang="en-US" dirty="0"/>
              <a:t>Technical report writing skills</a:t>
            </a:r>
            <a:endParaRPr lang="fr-FR" dirty="0"/>
          </a:p>
          <a:p>
            <a:pPr lvl="1"/>
            <a:r>
              <a:rPr lang="fr-FR" dirty="0" err="1"/>
              <a:t>Proposal</a:t>
            </a:r>
            <a:r>
              <a:rPr lang="fr-FR" dirty="0"/>
              <a:t> </a:t>
            </a:r>
            <a:r>
              <a:rPr lang="fr-FR" dirty="0" err="1"/>
              <a:t>writing</a:t>
            </a:r>
            <a:r>
              <a:rPr lang="fr-FR" dirty="0"/>
              <a:t> </a:t>
            </a:r>
            <a:r>
              <a:rPr lang="fr-FR" dirty="0" err="1"/>
              <a:t>skills</a:t>
            </a:r>
            <a:endParaRPr lang="fr-FR" dirty="0"/>
          </a:p>
          <a:p>
            <a:pPr lvl="1"/>
            <a:r>
              <a:rPr lang="en-US" dirty="0"/>
              <a:t>Presentation and policy communications and dissemination skills</a:t>
            </a:r>
            <a:endParaRPr lang="fr-FR" dirty="0"/>
          </a:p>
          <a:p>
            <a:endParaRPr lang="fr-F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139</TotalTime>
  <Words>1152</Words>
  <Application>Microsoft Office PowerPoint</Application>
  <PresentationFormat>Affichage à l'écran (4:3)</PresentationFormat>
  <Paragraphs>123</Paragraphs>
  <Slides>28</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28</vt:i4>
      </vt:variant>
    </vt:vector>
  </HeadingPairs>
  <TitlesOfParts>
    <vt:vector size="32" baseType="lpstr">
      <vt:lpstr>Arial</vt:lpstr>
      <vt:lpstr>Calibri</vt:lpstr>
      <vt:lpstr>Wingdings</vt:lpstr>
      <vt:lpstr>Thème Office</vt:lpstr>
      <vt:lpstr>Réseau d’analyse de politiques du PAPA         </vt:lpstr>
      <vt:lpstr> Contexte……….1 </vt:lpstr>
      <vt:lpstr> Contexte……….2 </vt:lpstr>
      <vt:lpstr> Contexte……….3 </vt:lpstr>
      <vt:lpstr> Contexte……….4 </vt:lpstr>
      <vt:lpstr> Contexte……….5 </vt:lpstr>
      <vt:lpstr> Contexte……….6 </vt:lpstr>
      <vt:lpstr> Contexte……….7 </vt:lpstr>
      <vt:lpstr> Contexte……….8 </vt:lpstr>
      <vt:lpstr>  Contexte……….9  </vt:lpstr>
      <vt:lpstr>Quelques principes dans la conduite des activités de recherche Ex: Chaine de valeur/Filière---1 </vt:lpstr>
      <vt:lpstr>Quelques principes dans la conduite des activités de recherche---2 </vt:lpstr>
      <vt:lpstr>Quelques principes dans la conduite des activités de recherche---3 </vt:lpstr>
      <vt:lpstr>Quelques principes dans la conduite des activités de recherche---3 </vt:lpstr>
      <vt:lpstr>Que peut-on dériver d’une analyse filière/chaine de valeur?---1</vt:lpstr>
      <vt:lpstr>Que peut-on dériver d’une analyse filière/chaine de valeur?---2</vt:lpstr>
      <vt:lpstr>Analyses quantitatives de chaines de valeur--1</vt:lpstr>
      <vt:lpstr>Analyses quantitatives de chaines de valeur--2</vt:lpstr>
      <vt:lpstr> Quelques pistes basées sur une revue de la littérature--1 </vt:lpstr>
      <vt:lpstr> Quelques pistes basées sur une revue de la littérature--2 </vt:lpstr>
      <vt:lpstr> Quelques pistes basées sur une revue de la littérature--3 </vt:lpstr>
      <vt:lpstr> Quelques pistes basées sur une revue de la littérature--4 </vt:lpstr>
      <vt:lpstr> Quelques pistes basées sur une revue de la littérature--5 </vt:lpstr>
      <vt:lpstr> Quelques pistes basées sur une revue de la littérature--6 </vt:lpstr>
      <vt:lpstr>Merci</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Réseau d’analyse de Politiques du PAPA</dc:title>
  <dc:creator>SAWADOGO</dc:creator>
  <cp:lastModifiedBy>Mika NDONGO</cp:lastModifiedBy>
  <cp:revision>22</cp:revision>
  <dcterms:created xsi:type="dcterms:W3CDTF">2016-02-10T07:23:05Z</dcterms:created>
  <dcterms:modified xsi:type="dcterms:W3CDTF">2016-04-08T11:47:13Z</dcterms:modified>
</cp:coreProperties>
</file>