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595" r:id="rId2"/>
    <p:sldMasterId id="2147484583" r:id="rId3"/>
    <p:sldMasterId id="2147484570" r:id="rId4"/>
    <p:sldMasterId id="2147484055" r:id="rId5"/>
    <p:sldMasterId id="2147484042" r:id="rId6"/>
    <p:sldMasterId id="2147483661" r:id="rId7"/>
  </p:sldMasterIdLst>
  <p:notesMasterIdLst>
    <p:notesMasterId r:id="rId38"/>
  </p:notesMasterIdLst>
  <p:handoutMasterIdLst>
    <p:handoutMasterId r:id="rId39"/>
  </p:handoutMasterIdLst>
  <p:sldIdLst>
    <p:sldId id="344" r:id="rId8"/>
    <p:sldId id="376" r:id="rId9"/>
    <p:sldId id="365" r:id="rId10"/>
    <p:sldId id="375" r:id="rId11"/>
    <p:sldId id="417" r:id="rId12"/>
    <p:sldId id="368" r:id="rId13"/>
    <p:sldId id="421" r:id="rId14"/>
    <p:sldId id="386" r:id="rId15"/>
    <p:sldId id="412" r:id="rId16"/>
    <p:sldId id="388" r:id="rId17"/>
    <p:sldId id="423" r:id="rId18"/>
    <p:sldId id="389" r:id="rId19"/>
    <p:sldId id="424" r:id="rId20"/>
    <p:sldId id="425" r:id="rId21"/>
    <p:sldId id="426" r:id="rId22"/>
    <p:sldId id="416" r:id="rId23"/>
    <p:sldId id="409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18" r:id="rId34"/>
    <p:sldId id="419" r:id="rId35"/>
    <p:sldId id="420" r:id="rId36"/>
    <p:sldId id="411" r:id="rId37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808080"/>
    <a:srgbClr val="5F5F5F"/>
    <a:srgbClr val="506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249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622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defTabSz="913352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094B747-9957-49B2-8C44-CF042E24E749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8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defTabSz="913352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258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fld id="{35E7BAE2-9AAF-417A-A437-F118C3045FC4}" type="slidenum">
              <a:rPr lang="en-US" altLang="de-DE"/>
              <a:pPr/>
              <a:t>‹N°›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731922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defTabSz="913352" eaLnBrk="1" hangingPunct="1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E560841-5586-405A-B7D4-8A215E17795E}" type="datetime1">
              <a:rPr lang="en-US"/>
              <a:pPr>
                <a:defRPr/>
              </a:pPr>
              <a:t>9/28/2016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1258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defTabSz="913352" eaLnBrk="1" hangingPunct="1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31258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Calibri" pitchFamily="34" charset="0"/>
              </a:defRPr>
            </a:lvl1pPr>
          </a:lstStyle>
          <a:p>
            <a:fld id="{5A95572E-57A7-48FA-8DDF-FEF34525BAFD}" type="slidenum">
              <a:rPr lang="de-DE" altLang="de-DE"/>
              <a:pPr/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8584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de-DE" smtClean="0"/>
          </a:p>
        </p:txBody>
      </p:sp>
      <p:sp>
        <p:nvSpPr>
          <p:cNvPr id="24580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72FD6E5-AD85-49F7-8778-8920760E4A14}" type="datetime1">
              <a:rPr lang="en-US" altLang="de-DE" smtClean="0"/>
              <a:pPr/>
              <a:t>9/28/2016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694667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8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6BDA75D-618A-4EFB-B2DC-0008E06159F6}" type="slidenum">
              <a:rPr lang="en-US" altLang="de-DE">
                <a:solidFill>
                  <a:srgbClr val="000000"/>
                </a:solidFill>
                <a:latin typeface="Times New Roman" pitchFamily="18" charset="0"/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alt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6602"/>
            <a:ext cx="2971800" cy="457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C0F83E5-02EC-4A59-8CAE-33C97D5C00CC}" type="slidenum">
              <a:rPr lang="en-US" altLang="de-DE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altLang="de-DE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1143000" y="685910"/>
            <a:ext cx="4572000" cy="342954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4095"/>
            <a:ext cx="5467350" cy="4190083"/>
          </a:xfrm>
          <a:noFill/>
          <a:ln/>
        </p:spPr>
        <p:txBody>
          <a:bodyPr wrap="none" anchor="ctr"/>
          <a:lstStyle/>
          <a:p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84273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51204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B874E5C-F446-4EE8-8DC3-D80BAFC7C645}" type="datetime1">
              <a:rPr lang="en-US" altLang="de-DE" smtClean="0"/>
              <a:pPr/>
              <a:t>9/28/2016</a:t>
            </a:fld>
            <a:endParaRPr lang="de-DE" altLang="de-DE" smtClean="0"/>
          </a:p>
        </p:txBody>
      </p:sp>
      <p:sp>
        <p:nvSpPr>
          <p:cNvPr id="51205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070B8-3952-4431-AE34-0CD61640818B}" type="slidenum">
              <a:rPr lang="de-DE" altLang="de-DE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261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54537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>
              <a:spcBef>
                <a:spcPts val="800"/>
              </a:spcBef>
              <a:buFont typeface="Times New Roman" pitchFamily="18" charset="0"/>
              <a:buNone/>
            </a:pPr>
            <a:endParaRPr lang="fr-FR" altLang="de-DE" b="1" dirty="0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6F756-A7D7-4411-9F2B-4A83E3E75D1A}" type="slidenum">
              <a:rPr lang="en-US" altLang="de-DE"/>
              <a:pPr/>
              <a:t>18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36936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C9894B2-08C1-4601-83F5-BF74E1086609}" type="slidenum">
              <a:rPr lang="en-US" altLang="de-DE">
                <a:solidFill>
                  <a:srgbClr val="000000"/>
                </a:solidFill>
                <a:latin typeface="Times New Roman" pitchFamily="18" charset="0"/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alt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4613" y="8686602"/>
            <a:ext cx="2971800" cy="457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5658DFD-C6D1-4108-9D8E-81F2105776E8}" type="slidenum">
              <a:rPr lang="en-US" altLang="de-DE" sz="1200">
                <a:solidFill>
                  <a:srgbClr val="000000"/>
                </a:solidFill>
                <a:cs typeface="Arial" charset="0"/>
              </a:rPr>
              <a:pPr algn="r"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altLang="de-DE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1143000" y="685910"/>
            <a:ext cx="4572000" cy="342954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altLang="de-DE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4095"/>
            <a:ext cx="5467350" cy="4190083"/>
          </a:xfrm>
          <a:noFill/>
          <a:ln/>
        </p:spPr>
        <p:txBody>
          <a:bodyPr wrap="none" anchor="ctr"/>
          <a:lstStyle/>
          <a:p>
            <a:endParaRPr lang="fr-FR" altLang="de-DE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18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55E31F3-C331-4DBD-9CB8-B9D73B99DA86}" type="slidenum">
              <a:rPr lang="en-US" altLang="de-DE">
                <a:solidFill>
                  <a:srgbClr val="000000"/>
                </a:solidFill>
                <a:latin typeface="Times New Roman" pitchFamily="18" charset="0"/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alt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686602"/>
            <a:ext cx="2971800" cy="457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463DCF8-666A-449F-8289-84D346470D13}" type="slidenum">
              <a:rPr lang="en-US" altLang="de-DE" sz="1200">
                <a:solidFill>
                  <a:srgbClr val="000000"/>
                </a:solidFill>
                <a:cs typeface="Arial" charset="0"/>
              </a:rPr>
              <a:pPr algn="r"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altLang="de-DE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1143000" y="685910"/>
            <a:ext cx="4572000" cy="342954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altLang="de-DE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4095"/>
            <a:ext cx="5467350" cy="4190083"/>
          </a:xfrm>
          <a:noFill/>
          <a:ln/>
        </p:spPr>
        <p:txBody>
          <a:bodyPr wrap="none" anchor="ctr"/>
          <a:lstStyle/>
          <a:p>
            <a:endParaRPr lang="de-DE" altLang="de-DE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73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A14DF71-1DAA-4E2A-87C0-93031AD67377}" type="slidenum">
              <a:rPr lang="en-US" altLang="de-DE">
                <a:solidFill>
                  <a:srgbClr val="000000"/>
                </a:solidFill>
                <a:latin typeface="Times New Roman" pitchFamily="18" charset="0"/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alt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4613" y="8686602"/>
            <a:ext cx="2971800" cy="457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DC3A64F-31BF-49A7-B0E9-E41EA0C7E0A9}" type="slidenum">
              <a:rPr lang="en-US" altLang="de-DE" sz="1200">
                <a:solidFill>
                  <a:srgbClr val="000000"/>
                </a:solidFill>
                <a:cs typeface="Arial" charset="0"/>
              </a:rPr>
              <a:pPr algn="r"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altLang="de-DE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1143000" y="685910"/>
            <a:ext cx="4572000" cy="342954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altLang="de-DE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4095"/>
            <a:ext cx="5467350" cy="4190083"/>
          </a:xfrm>
          <a:noFill/>
          <a:ln/>
        </p:spPr>
        <p:txBody>
          <a:bodyPr wrap="none" anchor="ctr"/>
          <a:lstStyle/>
          <a:p>
            <a:endParaRPr lang="fr-FR" altLang="de-DE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14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54537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800"/>
              </a:spcBef>
            </a:pPr>
            <a:endParaRPr lang="fr-FR" altLang="de-DE" dirty="0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47B38-079D-4978-9F92-D0D771C75661}" type="slidenum">
              <a:rPr lang="en-US" altLang="de-DE"/>
              <a:pPr/>
              <a:t>22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31590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54537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800"/>
              </a:spcBef>
            </a:pPr>
            <a:endParaRPr lang="de-DE" altLang="de-DE" dirty="0" smtClean="0"/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841C9-1F03-4A47-B951-4D3B8A5A761C}" type="slidenum">
              <a:rPr lang="en-US" altLang="de-DE"/>
              <a:pPr/>
              <a:t>23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96973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54537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800"/>
              </a:spcBef>
            </a:pPr>
            <a:endParaRPr lang="de-DE" altLang="de-DE" dirty="0" smtClean="0"/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D8116-5753-40D8-B1EE-E6269D9CA754}" type="slidenum">
              <a:rPr lang="en-US" altLang="de-DE"/>
              <a:pPr/>
              <a:t>24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90987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54537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800"/>
              </a:spcBef>
            </a:pPr>
            <a:endParaRPr lang="de-DE" altLang="de-DE" dirty="0" smtClean="0"/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4FC6C-1542-439F-928D-E486134030BB}" type="slidenum">
              <a:rPr lang="en-US" altLang="de-DE"/>
              <a:pPr/>
              <a:t>25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7476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altLang="de-DE" dirty="0" err="1" smtClean="0"/>
              <a:t>Rappeler</a:t>
            </a:r>
            <a:r>
              <a:rPr lang="de-CH" altLang="de-DE" dirty="0" smtClean="0"/>
              <a:t> le</a:t>
            </a:r>
            <a:r>
              <a:rPr lang="de-CH" altLang="de-DE" baseline="0" dirty="0" smtClean="0"/>
              <a:t> </a:t>
            </a:r>
            <a:r>
              <a:rPr lang="de-CH" altLang="de-DE" baseline="0" dirty="0" err="1" smtClean="0"/>
              <a:t>Mémorandum</a:t>
            </a:r>
            <a:r>
              <a:rPr lang="de-CH" altLang="de-DE" baseline="0" dirty="0" smtClean="0"/>
              <a:t> </a:t>
            </a:r>
            <a:r>
              <a:rPr lang="de-CH" altLang="de-DE" baseline="0" dirty="0" err="1" smtClean="0"/>
              <a:t>d’Entente</a:t>
            </a:r>
            <a:r>
              <a:rPr lang="de-CH" altLang="de-DE" baseline="0" dirty="0" smtClean="0"/>
              <a:t> </a:t>
            </a:r>
            <a:r>
              <a:rPr lang="de-CH" altLang="de-DE" baseline="0" dirty="0" err="1" smtClean="0"/>
              <a:t>signé</a:t>
            </a:r>
            <a:r>
              <a:rPr lang="de-CH" altLang="de-DE" baseline="0" dirty="0" smtClean="0"/>
              <a:t> entre le MAER, BV et le MI en </a:t>
            </a:r>
            <a:r>
              <a:rPr lang="de-CH" altLang="de-DE" baseline="0" dirty="0" err="1" smtClean="0"/>
              <a:t>janvier</a:t>
            </a:r>
            <a:r>
              <a:rPr lang="de-CH" altLang="de-DE" baseline="0" dirty="0" smtClean="0"/>
              <a:t> 2013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altLang="de-DE" baseline="0" dirty="0" err="1" smtClean="0"/>
              <a:t>Rappeler</a:t>
            </a:r>
            <a:r>
              <a:rPr lang="de-CH" altLang="de-DE" baseline="0" dirty="0" smtClean="0"/>
              <a:t> les 4 </a:t>
            </a:r>
            <a:r>
              <a:rPr lang="de-CH" altLang="de-DE" baseline="0" dirty="0" err="1" smtClean="0"/>
              <a:t>principaux</a:t>
            </a:r>
            <a:r>
              <a:rPr lang="de-CH" altLang="de-DE" baseline="0" dirty="0" smtClean="0"/>
              <a:t> </a:t>
            </a:r>
            <a:r>
              <a:rPr lang="de-CH" altLang="de-DE" baseline="0" dirty="0" err="1" smtClean="0"/>
              <a:t>objectifs</a:t>
            </a:r>
            <a:r>
              <a:rPr lang="de-CH" altLang="de-DE" baseline="0" dirty="0" smtClean="0"/>
              <a:t>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altLang="de-DE" dirty="0" smtClean="0"/>
              <a:t>Analyse du </a:t>
            </a:r>
            <a:r>
              <a:rPr lang="de-CH" altLang="de-DE" dirty="0" err="1" smtClean="0"/>
              <a:t>secteur</a:t>
            </a:r>
            <a:r>
              <a:rPr lang="de-CH" altLang="de-DE" dirty="0" smtClean="0"/>
              <a:t> au </a:t>
            </a:r>
            <a:r>
              <a:rPr lang="de-CH" altLang="de-DE" dirty="0" err="1" smtClean="0"/>
              <a:t>moyen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d’un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modèle</a:t>
            </a:r>
            <a:r>
              <a:rPr lang="de-CH" altLang="de-DE" dirty="0" smtClean="0"/>
              <a:t> de </a:t>
            </a:r>
            <a:r>
              <a:rPr lang="de-CH" altLang="de-DE" dirty="0" err="1" smtClean="0"/>
              <a:t>développement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basé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sur</a:t>
            </a:r>
            <a:r>
              <a:rPr lang="de-CH" altLang="de-DE" dirty="0" smtClean="0"/>
              <a:t> la </a:t>
            </a:r>
            <a:r>
              <a:rPr lang="de-CH" altLang="de-DE" dirty="0" err="1" smtClean="0"/>
              <a:t>dynamique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intégrée</a:t>
            </a:r>
            <a:r>
              <a:rPr lang="de-CH" altLang="de-DE" dirty="0" smtClean="0"/>
              <a:t> des </a:t>
            </a:r>
            <a:r>
              <a:rPr lang="de-CH" altLang="de-DE" dirty="0" err="1" smtClean="0"/>
              <a:t>systèmes</a:t>
            </a:r>
            <a:endParaRPr lang="de-CH" altLang="de-DE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altLang="de-DE" dirty="0" err="1" smtClean="0"/>
              <a:t>Appui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aux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autorités</a:t>
            </a:r>
            <a:r>
              <a:rPr lang="de-CH" altLang="de-DE" dirty="0" smtClean="0"/>
              <a:t> en </a:t>
            </a:r>
            <a:r>
              <a:rPr lang="de-CH" altLang="de-DE" dirty="0" err="1" smtClean="0"/>
              <a:t>vue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d’une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planificaiton</a:t>
            </a:r>
            <a:r>
              <a:rPr lang="de-CH" altLang="de-DE" dirty="0" smtClean="0"/>
              <a:t> à </a:t>
            </a:r>
            <a:r>
              <a:rPr lang="de-CH" altLang="de-DE" dirty="0" err="1" smtClean="0"/>
              <a:t>long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terme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efficace</a:t>
            </a:r>
            <a:r>
              <a:rPr lang="de-CH" altLang="de-DE" dirty="0" smtClean="0"/>
              <a:t> et exhaustive du </a:t>
            </a:r>
            <a:r>
              <a:rPr lang="de-CH" altLang="de-DE" dirty="0" err="1" smtClean="0"/>
              <a:t>développement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agricole</a:t>
            </a:r>
            <a:endParaRPr lang="de-CH" altLang="de-DE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altLang="de-DE" dirty="0" err="1" smtClean="0"/>
              <a:t>Inclusion</a:t>
            </a:r>
            <a:r>
              <a:rPr lang="de-CH" altLang="de-DE" dirty="0" smtClean="0"/>
              <a:t> et </a:t>
            </a:r>
            <a:r>
              <a:rPr lang="de-CH" altLang="de-DE" dirty="0" err="1" smtClean="0"/>
              <a:t>mise</a:t>
            </a:r>
            <a:r>
              <a:rPr lang="de-CH" altLang="de-DE" dirty="0" smtClean="0"/>
              <a:t> en </a:t>
            </a:r>
            <a:r>
              <a:rPr lang="de-CH" altLang="de-DE" dirty="0" err="1" smtClean="0"/>
              <a:t>oeuvre</a:t>
            </a:r>
            <a:r>
              <a:rPr lang="de-CH" altLang="de-DE" dirty="0" smtClean="0"/>
              <a:t> des </a:t>
            </a:r>
            <a:r>
              <a:rPr lang="de-CH" altLang="de-DE" dirty="0" err="1" smtClean="0"/>
              <a:t>analyses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dans</a:t>
            </a:r>
            <a:r>
              <a:rPr lang="de-CH" altLang="de-DE" dirty="0" smtClean="0"/>
              <a:t> les </a:t>
            </a:r>
            <a:r>
              <a:rPr lang="de-CH" altLang="de-DE" dirty="0" err="1" smtClean="0"/>
              <a:t>politiques</a:t>
            </a:r>
            <a:r>
              <a:rPr lang="de-CH" altLang="de-DE" dirty="0" smtClean="0"/>
              <a:t> nationales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altLang="de-DE" dirty="0" err="1" smtClean="0"/>
              <a:t>Ancrage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institutionnel</a:t>
            </a:r>
            <a:r>
              <a:rPr lang="de-CH" altLang="de-DE" dirty="0" smtClean="0"/>
              <a:t> des </a:t>
            </a:r>
            <a:r>
              <a:rPr lang="de-CH" altLang="de-DE" dirty="0" err="1" smtClean="0"/>
              <a:t>connaissances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acquises</a:t>
            </a:r>
            <a:endParaRPr lang="de-CH" altLang="de-DE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CH" altLang="de-DE" dirty="0" smtClean="0"/>
          </a:p>
        </p:txBody>
      </p:sp>
      <p:sp>
        <p:nvSpPr>
          <p:cNvPr id="2867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E9519A0-89A9-4874-8302-0DBED13981BE}" type="datetime1">
              <a:rPr lang="en-US" altLang="de-DE" smtClean="0"/>
              <a:pPr/>
              <a:t>9/28/2016</a:t>
            </a:fld>
            <a:endParaRPr lang="de-DE" altLang="de-DE" smtClean="0"/>
          </a:p>
        </p:txBody>
      </p:sp>
      <p:sp>
        <p:nvSpPr>
          <p:cNvPr id="2867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3EF61-9738-4497-AD5A-228848145AFF}" type="slidenum">
              <a:rPr lang="de-DE" altLang="de-DE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164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54537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800"/>
              </a:spcBef>
            </a:pPr>
            <a:endParaRPr lang="fr-FR" altLang="de-DE" dirty="0" smtClean="0"/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9FD65-2F25-4A4A-8489-BD409BDB5D68}" type="slidenum">
              <a:rPr lang="en-US" altLang="de-DE"/>
              <a:pPr/>
              <a:t>26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36620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 altLang="de-DE" smtClean="0"/>
          </a:p>
        </p:txBody>
      </p:sp>
      <p:sp>
        <p:nvSpPr>
          <p:cNvPr id="71684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2A4B689-36DF-4F19-BD91-88D8815878FF}" type="datetime1">
              <a:rPr lang="en-US" altLang="de-DE" smtClean="0"/>
              <a:pPr/>
              <a:t>9/28/2016</a:t>
            </a:fld>
            <a:endParaRPr lang="de-DE" altLang="de-DE" smtClean="0"/>
          </a:p>
        </p:txBody>
      </p:sp>
      <p:sp>
        <p:nvSpPr>
          <p:cNvPr id="71685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BE9F9-0783-4E0D-B918-2EE4A7E5C4B7}" type="slidenum">
              <a:rPr lang="de-DE" altLang="de-DE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4867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 altLang="de-DE" dirty="0" smtClean="0"/>
          </a:p>
        </p:txBody>
      </p:sp>
      <p:sp>
        <p:nvSpPr>
          <p:cNvPr id="73732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964B1B7-AADA-480E-9BAB-E3B026A24801}" type="datetime1">
              <a:rPr lang="en-US" altLang="de-DE" smtClean="0"/>
              <a:pPr/>
              <a:t>9/28/2016</a:t>
            </a:fld>
            <a:endParaRPr lang="de-DE" altLang="de-DE" smtClean="0"/>
          </a:p>
        </p:txBody>
      </p:sp>
      <p:sp>
        <p:nvSpPr>
          <p:cNvPr id="73733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5C1AE-1E9E-4178-88F8-6A493D69EBC5}" type="slidenum">
              <a:rPr lang="de-DE" altLang="de-DE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648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 altLang="de-DE" dirty="0" smtClean="0"/>
          </a:p>
        </p:txBody>
      </p:sp>
      <p:sp>
        <p:nvSpPr>
          <p:cNvPr id="75780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BA3DA8E-F0A1-4808-83E8-DC6A53988416}" type="datetime1">
              <a:rPr lang="en-US" altLang="de-DE" smtClean="0"/>
              <a:pPr/>
              <a:t>9/28/2016</a:t>
            </a:fld>
            <a:endParaRPr lang="de-DE" altLang="de-DE" smtClean="0"/>
          </a:p>
        </p:txBody>
      </p:sp>
      <p:sp>
        <p:nvSpPr>
          <p:cNvPr id="7578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8D427-E9DD-4934-A8E9-CBCBCC15EE3D}" type="slidenum">
              <a:rPr lang="de-DE" altLang="de-DE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2888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BAFD5-9901-4361-BB0B-7978881B2278}" type="slidenum">
              <a:rPr lang="en-US" altLang="de-DE"/>
              <a:pPr/>
              <a:t>30</a:t>
            </a:fld>
            <a:endParaRPr lang="en-US" altLang="de-DE"/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3884613" y="8686602"/>
            <a:ext cx="2971800" cy="457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CABD12D-C8F7-4D99-8836-77046A60AD4A}" type="slidenum">
              <a:rPr lang="en-US" altLang="de-DE" sz="1200">
                <a:solidFill>
                  <a:srgbClr val="000000"/>
                </a:solidFill>
                <a:cs typeface="Arial" charset="0"/>
              </a:rPr>
              <a:pPr algn="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altLang="de-DE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94"/>
            <a:ext cx="5486400" cy="4115458"/>
          </a:xfrm>
          <a:noFill/>
          <a:ln/>
        </p:spPr>
        <p:txBody>
          <a:bodyPr wrap="none" anchor="ctr"/>
          <a:lstStyle/>
          <a:p>
            <a:pPr defTabSz="457200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alt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48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 altLang="de-DE" smtClean="0"/>
          </a:p>
        </p:txBody>
      </p:sp>
      <p:sp>
        <p:nvSpPr>
          <p:cNvPr id="30724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0ECA203-CE63-4BEF-BDFF-9FB590C4A580}" type="datetime1">
              <a:rPr lang="en-US" altLang="de-DE" smtClean="0"/>
              <a:pPr/>
              <a:t>9/28/2016</a:t>
            </a:fld>
            <a:endParaRPr lang="de-DE" altLang="de-DE" smtClean="0"/>
          </a:p>
        </p:txBody>
      </p:sp>
      <p:sp>
        <p:nvSpPr>
          <p:cNvPr id="30725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FE30C-4880-420B-AA2F-46740F0FDC6D}" type="slidenum">
              <a:rPr lang="de-DE" altLang="de-DE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023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32772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4F4F54B-074D-4253-8B0E-3A6FFF764DF5}" type="datetime1">
              <a:rPr lang="en-US" altLang="de-DE" smtClean="0"/>
              <a:pPr/>
              <a:t>9/28/2016</a:t>
            </a:fld>
            <a:endParaRPr lang="de-DE" altLang="de-DE" smtClean="0"/>
          </a:p>
        </p:txBody>
      </p:sp>
      <p:sp>
        <p:nvSpPr>
          <p:cNvPr id="32773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7D3E6-0343-4E26-9386-D114ADF2EF4D}" type="slidenum">
              <a:rPr lang="de-DE" altLang="de-DE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695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8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C0C30F2-E709-4B90-8052-AB1F87E4C930}" type="slidenum">
              <a:rPr lang="en-US" altLang="de-DE">
                <a:solidFill>
                  <a:srgbClr val="000000"/>
                </a:solidFill>
                <a:latin typeface="Times New Roman" pitchFamily="18" charset="0"/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alt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56125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94"/>
            <a:ext cx="5473700" cy="4104344"/>
          </a:xfrm>
          <a:noFill/>
          <a:ln/>
        </p:spPr>
        <p:txBody>
          <a:bodyPr wrap="none" anchor="ctr"/>
          <a:lstStyle/>
          <a:p>
            <a:pPr defTabSz="457200"/>
            <a:endParaRPr lang="fr-FR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461810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CF1513F-76AB-4ECA-B228-52025F2EDF09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4613" y="8686602"/>
            <a:ext cx="2971800" cy="457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3040B07-F62D-4559-97F2-8DB3B1EB35D5}" type="slidenum">
              <a:rPr lang="en-US" alt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alt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1358900" y="685909"/>
            <a:ext cx="2540000" cy="190530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4094"/>
            <a:ext cx="5475288" cy="4104344"/>
          </a:xfrm>
          <a:noFill/>
          <a:ln/>
        </p:spPr>
        <p:txBody>
          <a:bodyPr wrap="none" anchor="ctr"/>
          <a:lstStyle/>
          <a:p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141822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7A42F-3020-4132-B015-347951683499}" type="slidenum">
              <a:rPr lang="en-US" altLang="de-DE"/>
              <a:pPr/>
              <a:t>10</a:t>
            </a:fld>
            <a:endParaRPr lang="en-US" altLang="de-DE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6602"/>
            <a:ext cx="2971800" cy="457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4634806-97F9-4199-AA49-BFAD31CAB437}" type="slidenum">
              <a:rPr lang="en-US" altLang="de-DE" sz="1200">
                <a:solidFill>
                  <a:srgbClr val="000000"/>
                </a:solidFill>
                <a:cs typeface="Arial" charset="0"/>
              </a:rPr>
              <a:pPr algn="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altLang="de-DE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94"/>
            <a:ext cx="5480050" cy="4109107"/>
          </a:xfrm>
          <a:noFill/>
          <a:ln/>
        </p:spPr>
        <p:txBody>
          <a:bodyPr wrap="none" anchor="ctr"/>
          <a:lstStyle/>
          <a:p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30765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E9004-A5D8-468D-A456-B74A98F6D631}" type="slidenum">
              <a:rPr lang="fr-FR">
                <a:latin typeface="Arial" charset="0"/>
              </a:rPr>
              <a:pPr/>
              <a:t>11</a:t>
            </a:fld>
            <a:endParaRPr lang="fr-FR">
              <a:latin typeface="Arial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3814763" y="9375687"/>
            <a:ext cx="2919412" cy="493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320" tIns="46447" rIns="89320" bIns="46447" anchor="b"/>
          <a:lstStyle/>
          <a:p>
            <a:pPr algn="r" defTabSz="452438">
              <a:buClr>
                <a:srgbClr val="000000"/>
              </a:buClr>
              <a:buSzPct val="100000"/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0975" algn="l"/>
                <a:tab pos="3175000" algn="l"/>
                <a:tab pos="3629025" algn="l"/>
                <a:tab pos="4083050" algn="l"/>
                <a:tab pos="4537075" algn="l"/>
                <a:tab pos="4991100" algn="l"/>
                <a:tab pos="5443538" algn="l"/>
                <a:tab pos="5897563" algn="l"/>
                <a:tab pos="6351588" algn="l"/>
                <a:tab pos="6805613" algn="l"/>
                <a:tab pos="7259638" algn="l"/>
                <a:tab pos="7713663" algn="l"/>
                <a:tab pos="8166100" algn="l"/>
                <a:tab pos="8620125" algn="l"/>
                <a:tab pos="9074150" algn="l"/>
              </a:tabLst>
            </a:pPr>
            <a:fld id="{EEF84DB2-7E44-43AD-BC69-1703EC1EE27C}" type="slidenum">
              <a:rPr lang="en-US" sz="1200">
                <a:solidFill>
                  <a:srgbClr val="000000"/>
                </a:solidFill>
                <a:cs typeface="Arial" charset="0"/>
              </a:rPr>
              <a:pPr algn="r" defTabSz="452438">
                <a:buClr>
                  <a:srgbClr val="000000"/>
                </a:buClr>
                <a:buSzPct val="100000"/>
                <a:tabLst>
                  <a:tab pos="0" algn="l"/>
                  <a:tab pos="452438" algn="l"/>
                  <a:tab pos="906463" algn="l"/>
                  <a:tab pos="1360488" algn="l"/>
                  <a:tab pos="1814513" algn="l"/>
                  <a:tab pos="2268538" algn="l"/>
                  <a:tab pos="2720975" algn="l"/>
                  <a:tab pos="3175000" algn="l"/>
                  <a:tab pos="3629025" algn="l"/>
                  <a:tab pos="4083050" algn="l"/>
                  <a:tab pos="4537075" algn="l"/>
                  <a:tab pos="4991100" algn="l"/>
                  <a:tab pos="5443538" algn="l"/>
                  <a:tab pos="5897563" algn="l"/>
                  <a:tab pos="6351588" algn="l"/>
                  <a:tab pos="6805613" algn="l"/>
                  <a:tab pos="7259638" algn="l"/>
                  <a:tab pos="7713663" algn="l"/>
                  <a:tab pos="8166100" algn="l"/>
                  <a:tab pos="8620125" algn="l"/>
                  <a:tab pos="9074150" algn="l"/>
                </a:tabLst>
              </a:pPr>
              <a:t>11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122364" y="739893"/>
            <a:ext cx="4491037" cy="37026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749" tIns="45375" rIns="90749" bIns="45375" anchor="ctr"/>
          <a:lstStyle/>
          <a:p>
            <a:endParaRPr lang="fr-FR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body"/>
          </p:nvPr>
        </p:nvSpPr>
        <p:spPr>
          <a:xfrm>
            <a:off x="673101" y="4688638"/>
            <a:ext cx="5383213" cy="4536212"/>
          </a:xfrm>
          <a:noFill/>
          <a:ln/>
        </p:spPr>
        <p:txBody>
          <a:bodyPr wrap="none" anchor="ctr"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97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401A0-B6BB-4D0A-8A42-91B37E01028E}" type="slidenum">
              <a:rPr lang="en-US" altLang="de-DE"/>
              <a:pPr/>
              <a:t>12</a:t>
            </a:fld>
            <a:endParaRPr lang="en-US" altLang="de-DE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6602"/>
            <a:ext cx="2971800" cy="457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B2E4DDE-C8EC-46CC-99CD-BA77DB626199}" type="slidenum">
              <a:rPr lang="en-US" altLang="de-DE" sz="1200">
                <a:solidFill>
                  <a:srgbClr val="000000"/>
                </a:solidFill>
                <a:cs typeface="Arial" charset="0"/>
              </a:rPr>
              <a:pPr algn="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altLang="de-DE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94"/>
            <a:ext cx="5480050" cy="4109107"/>
          </a:xfrm>
          <a:noFill/>
          <a:ln/>
        </p:spPr>
        <p:txBody>
          <a:bodyPr wrap="none" anchor="ctr"/>
          <a:lstStyle/>
          <a:p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87959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7617A1B7-FFB2-4150-BAA0-E046CDEA9FB3}" type="slidenum">
              <a:rPr lang="de-DE" altLang="de-DE"/>
              <a:pPr/>
              <a:t>‹N°›</a:t>
            </a:fld>
            <a:endParaRPr lang="de-DE" altLang="de-DE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D6D3F635-E051-435E-879E-D46FFD99A958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D04E3E44-DC10-4126-8CEC-AD5C452CE745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238A0FBC-4006-4C55-934C-52167A9D3ABC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655AF02A-45BF-48A9-886B-917FA34DA6AF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BD13-D0E8-4942-9ED2-EF0FEC122499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C49D2-FC4B-4BEF-A27F-90489E376DD5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2BAD-3D43-4363-9302-94B5401AFA08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7976B-22A0-4C30-A6B3-0F8F75DFFBBE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4E6A-DCF8-413D-B8A0-853352C96335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56496-1771-4992-A2AF-28A357B68E9D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2F2F-99E1-43ED-A8A6-0F5835EF3D0D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2A743-2839-4398-B447-885432486D64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B7653-5E76-4CCE-9B7E-B4291B3EDF6D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53087-41E3-45E1-AC1E-CE87C1E9C341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95C5-D524-490E-811B-B06B9FB71CB9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2DA5D-7413-4EE0-942E-CAF100BF7557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1264"/>
            <a:ext cx="7329488" cy="72548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85E6C79F-0C2E-49F8-BDA4-DECF738A1924}" type="slidenum">
              <a:rPr lang="de-DE" altLang="de-DE"/>
              <a:pPr/>
              <a:t>‹N°›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4C51-1E60-462C-8B0A-F7D3D2BDE969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6A782-9D09-4771-B511-5CE5078B7CDD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84996-5436-4A53-9EB9-324E5F235807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4CC1C-DD54-4AB7-BDF0-AC50F5891960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CFBED-0BF4-43EB-A272-BCA061377121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88DCE-5525-41D5-92DF-D870955B0176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4AE2-3F2B-43DB-A224-04C17D7FC0E0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BB15-686F-40B6-A9EA-EC6502080B7F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9193-70FA-4201-8A30-FCD420E188E3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682BB-694C-48B0-88E7-96D48EEE3AFB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08A9-5581-4D92-9958-CFFB78348BC6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85717-A934-4DB2-A652-AD9E881AE8DB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430A-F6A0-4C5E-9AB9-C7D5BF1B1162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13B95-24D9-4287-B927-46AF3893EEC7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69E23-AE6A-48E7-95A4-2A84BE78DB97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8BDB3-FC21-40A8-B020-35C3CA080145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5A3CF-2DA3-4420-B014-B821AAB86E51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054C-8AF2-4B28-8F92-B2222612CD20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BDDF-412B-41D3-B5DB-0AD2193ED2EB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B7A4A-CC41-4D7D-A3A3-79FF5592C1CB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5"/>
          <p:cNvCxnSpPr/>
          <p:nvPr userDrawn="1"/>
        </p:nvCxnSpPr>
        <p:spPr>
          <a:xfrm>
            <a:off x="428625" y="6357938"/>
            <a:ext cx="8286750" cy="1587"/>
          </a:xfrm>
          <a:prstGeom prst="line">
            <a:avLst/>
          </a:prstGeom>
          <a:ln>
            <a:solidFill>
              <a:srgbClr val="506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DOKUME~1\michi\LOKALE~1\Temp\_TSF9.tmp\_TS13.tmp\Logo_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339725"/>
            <a:ext cx="87471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13"/>
          <p:cNvSpPr txBox="1">
            <a:spLocks/>
          </p:cNvSpPr>
          <p:nvPr userDrawn="1"/>
        </p:nvSpPr>
        <p:spPr bwMode="auto">
          <a:xfrm>
            <a:off x="6564313" y="63817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r" eaLnBrk="1" hangingPunct="1"/>
            <a:fld id="{38026C69-4082-4EBF-8869-92705F04B041}" type="slidenum">
              <a:rPr lang="de-DE" altLang="de-DE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‹N°›</a:t>
            </a:fld>
            <a:endParaRPr lang="de-DE" altLang="de-DE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Fußzeilenplatzhalter 14"/>
          <p:cNvSpPr txBox="1">
            <a:spLocks/>
          </p:cNvSpPr>
          <p:nvPr userDrawn="1"/>
        </p:nvSpPr>
        <p:spPr>
          <a:xfrm>
            <a:off x="2195513" y="6381750"/>
            <a:ext cx="43926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" name="Picture 2" descr="C:\Users\michael.brander\Desktop\millennium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549275"/>
            <a:ext cx="2438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1264"/>
            <a:ext cx="7329488" cy="7254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766A-BAF5-435D-BBE1-2731CA9EA826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8018D-D603-4874-A0FA-806221B7B14B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8DA7-787B-4D99-AF58-AFB5BD664112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E30E9-3F33-4E02-A15A-26185C9258AD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83E5-240A-4FB8-85EE-CE9CD3B8FAAA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D373E-7DCE-425F-B5BB-D6C7101AFC2F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0F0B-2351-4FB4-ADEF-DB31A49B8B4C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82445-FDA3-49A9-8F8D-B38DD67323E6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5472-6D19-4B36-9992-6DF1DA8E263C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F707B-C9C0-4E11-AA62-EE3B73470FFF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99407-0EBC-45BF-B95E-1454B9F54FC9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16C18-3E43-4D78-B9C6-BFC0329787AE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C5F0-09BC-4977-9F6F-7EF94473AC0B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9E6FA-1975-4AF9-9C57-1214CFED91E6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4B75-D160-4E45-B7F4-FFD03E136E47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4E67F-F20F-4420-97C1-6E267E986CE3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9735E-365B-48D5-B897-76E7DDA6C0FB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A87B8-3A47-4621-A58E-08A687F13F33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3286-34D3-43C3-90D4-E5F05289F866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9EF7E-BFB1-49EA-91FE-E4B0E2905FA8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F5CF0B72-19FD-4915-89C0-A3CA7037374A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6AEF-46BC-44CC-BE79-F4B231A83F9A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03EC4-DF15-4BB6-B5CA-1EB901429B14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3F63B-8F5F-4D88-8375-8E24970CD83A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D9987-5193-4615-947F-7B59497E339D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BDBB0-930B-4155-8522-7039C8EB4CBB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428E4-5FED-4330-93DD-E73EF519EA75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DED05-71F1-46B4-BC0B-F159B3ADEC9A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6C657-8471-4B4D-B6B2-D1B3F9650B57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609F-C0C7-4B42-A666-28279A24B96C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F0C16-B439-4AF9-A986-42320B6D35AA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AF6E5-0B99-4CBD-A3D0-4D117A344FB8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DDCC0-85B9-441F-ADA7-DDE98D6B13B7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F195-B10D-40B7-AA6D-4DB9FBD79F69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76FF0-0FDC-4C57-AADE-6A9B9BE72866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22B1-E08E-4C5F-97E4-31AA89134593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D854A-3671-446C-8F4B-A4E3EABA81E3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22184-FE78-4A08-94C3-2E7835B1B9FF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763B5-C3CD-45CE-AC97-BEC2DC16616B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4BA6C4E1-D1FD-42D7-B37D-E6068F96A67D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ACADE-A341-4EF5-9853-8DEA4177B8B4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A7A37-5E46-4E8D-8DD9-CA8AA135029B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238A0-55F0-41B9-B3A5-3F66A0A4988D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8793D-F4D3-4F9A-BD74-F5CFBA3AFD30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F9D48-01AA-4E04-B5C6-FFAC927D61F3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5D87B-E4C5-4A08-B26F-AA317A61EBC9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EA9FE-2EF6-4184-864D-90C6A2A68F18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FFAAB-4909-48F0-8A28-6D4D82264300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FB9A4-E6B0-49DE-A78B-8185A5EBD3E5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24766-8E8D-4855-B908-74DA306B2858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877C937E-E7D4-4C0A-AAAB-2D4406A3FDC0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68705-0CE9-46F5-B60F-06D1D7E4E826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11A6E-D6F8-4EAC-8FB3-81A9EAC25615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5CB79-DF3A-4294-A15D-E2DAAF9F33AC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8820B-5C59-4F01-A471-B30377352A19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D15D1-2925-4A67-AAF1-BCEB58AA21E9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6F079-3D6C-444B-8011-1AFA20498C69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28CEB-9C5A-4B84-A909-D66ACD553F21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4B3A7-A3A1-4E74-AFCE-6684F27F210C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8103B-FB18-4E4C-9E7A-79EA6EE15774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B9AFA-49AA-4299-ADAF-228B343A9D41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18AA366B-E6EA-4FCC-A3AA-D3CE8D7FFB8B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780E1-DB2C-41CB-A1A6-2166A4FD6DD0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EB417-35CB-4909-AA05-9CD17B6843AC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78F43-5E15-413F-8B04-355F2B27C5BF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367FA-0698-4F19-8C3E-89549CCEF03D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32868-41DE-43DF-9850-5A9C62E8F58B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68ACD-58EC-49D1-86A9-751984CA5E65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B0E67-BA48-48E5-B1DA-DCC4A8F0E242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6C412-D8F4-4C0D-9A61-8C7F05AD4A51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90295-8945-42E7-AFF7-70883BAA4CC7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3100-462E-4F9D-9AED-CDB103EDE647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7102E668-054A-4EBC-9990-45858827E197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D11E2-19D3-4FD8-BD08-ADD99D27B251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E7371F3B-0DFE-4E70-91AC-FEFE5437A65B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346075"/>
            <a:ext cx="732948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&gt; Titelmasterformat durch Klicken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2" descr="C:\DOKUME~1\michi\LOKALE~1\Temp\_TSF9.tmp\_TS13.tmp\Logo_RGB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897813" y="379413"/>
            <a:ext cx="795337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 descr="C:\Users\michael.brander\Desktop\millenniumlogo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148263" y="549275"/>
            <a:ext cx="2438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89" r:id="rId1"/>
    <p:sldLayoutId id="2147486490" r:id="rId2"/>
    <p:sldLayoutId id="2147486491" r:id="rId3"/>
    <p:sldLayoutId id="2147486492" r:id="rId4"/>
    <p:sldLayoutId id="2147486493" r:id="rId5"/>
    <p:sldLayoutId id="2147486494" r:id="rId6"/>
    <p:sldLayoutId id="2147486495" r:id="rId7"/>
    <p:sldLayoutId id="2147486496" r:id="rId8"/>
    <p:sldLayoutId id="2147486497" r:id="rId9"/>
    <p:sldLayoutId id="2147486498" r:id="rId10"/>
    <p:sldLayoutId id="2147486499" r:id="rId11"/>
    <p:sldLayoutId id="2147486500" r:id="rId12"/>
    <p:sldLayoutId id="214748650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646464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646464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CH" altLang="de-DE" smtClean="0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CH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4CE0551-9089-49D2-BEEE-E0032B3D386E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8E5B6AA-ADEB-4886-9A13-9D02E0231394}" type="slidenum">
              <a:rPr lang="de-CH" altLang="de-DE"/>
              <a:pPr/>
              <a:t>‹N°›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22" r:id="rId1"/>
    <p:sldLayoutId id="2147486423" r:id="rId2"/>
    <p:sldLayoutId id="2147486424" r:id="rId3"/>
    <p:sldLayoutId id="2147486425" r:id="rId4"/>
    <p:sldLayoutId id="2147486426" r:id="rId5"/>
    <p:sldLayoutId id="2147486427" r:id="rId6"/>
    <p:sldLayoutId id="2147486428" r:id="rId7"/>
    <p:sldLayoutId id="2147486429" r:id="rId8"/>
    <p:sldLayoutId id="2147486430" r:id="rId9"/>
    <p:sldLayoutId id="2147486431" r:id="rId10"/>
    <p:sldLayoutId id="21474864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CH" altLang="de-DE" smtClean="0"/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CH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E6E4EB0-D109-4608-8866-353E285E8BAE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62492F5-C5CF-4517-911F-D73ED860B929}" type="slidenum">
              <a:rPr lang="de-CH" altLang="de-DE"/>
              <a:pPr/>
              <a:t>‹N°›</a:t>
            </a:fld>
            <a:endParaRPr lang="de-CH" altLang="de-DE"/>
          </a:p>
        </p:txBody>
      </p:sp>
      <p:pic>
        <p:nvPicPr>
          <p:cNvPr id="3079" name="Picture 2" descr="C:\DOKUME~1\michi\LOKALE~1\Temp\_TSF9.tmp\_TS13.tmp\Logo_RGB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97813" y="379413"/>
            <a:ext cx="795337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C:\Users\michael.brander\Desktop\millenniumlogo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148263" y="549275"/>
            <a:ext cx="2438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33" r:id="rId1"/>
    <p:sldLayoutId id="2147486434" r:id="rId2"/>
    <p:sldLayoutId id="2147486435" r:id="rId3"/>
    <p:sldLayoutId id="2147486436" r:id="rId4"/>
    <p:sldLayoutId id="2147486437" r:id="rId5"/>
    <p:sldLayoutId id="2147486438" r:id="rId6"/>
    <p:sldLayoutId id="2147486439" r:id="rId7"/>
    <p:sldLayoutId id="2147486440" r:id="rId8"/>
    <p:sldLayoutId id="2147486441" r:id="rId9"/>
    <p:sldLayoutId id="2147486442" r:id="rId10"/>
    <p:sldLayoutId id="21474864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CH" altLang="de-DE" smtClean="0"/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CH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1EE4BBD-009F-4B18-9BF4-FB3BF725ADB4}" type="datetimeFigureOut">
              <a:rPr lang="de-CH"/>
              <a:pPr>
                <a:defRPr/>
              </a:pPr>
              <a:t>28.09.2016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20BD2B9-79EF-4910-8D78-CDD5CF94F440}" type="slidenum">
              <a:rPr lang="de-CH" altLang="de-DE"/>
              <a:pPr/>
              <a:t>‹N°›</a:t>
            </a:fld>
            <a:endParaRPr lang="de-CH" altLang="de-DE"/>
          </a:p>
        </p:txBody>
      </p:sp>
      <p:pic>
        <p:nvPicPr>
          <p:cNvPr id="4103" name="Picture 2" descr="C:\DOKUME~1\michi\LOKALE~1\Temp\_TSF9.tmp\_TS13.tmp\Logo_RGB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897813" y="379413"/>
            <a:ext cx="795337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C:\Users\michael.brander\Desktop\millenniumlogo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148263" y="549275"/>
            <a:ext cx="2438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4" r:id="rId1"/>
    <p:sldLayoutId id="2147486445" r:id="rId2"/>
    <p:sldLayoutId id="2147486446" r:id="rId3"/>
    <p:sldLayoutId id="2147486447" r:id="rId4"/>
    <p:sldLayoutId id="2147486448" r:id="rId5"/>
    <p:sldLayoutId id="2147486449" r:id="rId6"/>
    <p:sldLayoutId id="2147486450" r:id="rId7"/>
    <p:sldLayoutId id="2147486451" r:id="rId8"/>
    <p:sldLayoutId id="2147486452" r:id="rId9"/>
    <p:sldLayoutId id="2147486453" r:id="rId10"/>
    <p:sldLayoutId id="2147486454" r:id="rId11"/>
    <p:sldLayoutId id="214748645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CH" altLang="de-DE" smtClean="0"/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CH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58468E0-E805-46AE-8885-586E91ED98EE}" type="slidenum">
              <a:rPr lang="de-CH" altLang="de-DE"/>
              <a:pPr/>
              <a:t>‹N°›</a:t>
            </a:fld>
            <a:endParaRPr lang="de-CH" altLang="de-DE"/>
          </a:p>
        </p:txBody>
      </p:sp>
      <p:pic>
        <p:nvPicPr>
          <p:cNvPr id="5127" name="Picture 2" descr="C:\DOKUME~1\michi\LOKALE~1\Temp\_TSF9.tmp\_TS13.tmp\Logo_RGB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97813" y="379413"/>
            <a:ext cx="795337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" descr="C:\Users\michael.brander\Desktop\millenniumlogo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148263" y="549275"/>
            <a:ext cx="2438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56" r:id="rId1"/>
    <p:sldLayoutId id="2147486457" r:id="rId2"/>
    <p:sldLayoutId id="2147486458" r:id="rId3"/>
    <p:sldLayoutId id="2147486459" r:id="rId4"/>
    <p:sldLayoutId id="2147486460" r:id="rId5"/>
    <p:sldLayoutId id="2147486461" r:id="rId6"/>
    <p:sldLayoutId id="2147486462" r:id="rId7"/>
    <p:sldLayoutId id="2147486463" r:id="rId8"/>
    <p:sldLayoutId id="2147486464" r:id="rId9"/>
    <p:sldLayoutId id="2147486465" r:id="rId10"/>
    <p:sldLayoutId id="214748646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CH" altLang="de-DE" smtClean="0"/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CH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0ADB3F2-C2C7-41E2-9E56-4C07264356CF}" type="slidenum">
              <a:rPr lang="de-CH" altLang="de-DE"/>
              <a:pPr/>
              <a:t>‹N°›</a:t>
            </a:fld>
            <a:endParaRPr lang="de-CH" altLang="de-DE"/>
          </a:p>
        </p:txBody>
      </p:sp>
      <p:pic>
        <p:nvPicPr>
          <p:cNvPr id="6151" name="Picture 2" descr="C:\DOKUME~1\michi\LOKALE~1\Temp\_TSF9.tmp\_TS13.tmp\Logo_RGB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97813" y="379413"/>
            <a:ext cx="795337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C:\Users\michael.brander\Desktop\millenniumlogo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148263" y="549275"/>
            <a:ext cx="2438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67" r:id="rId1"/>
    <p:sldLayoutId id="2147486468" r:id="rId2"/>
    <p:sldLayoutId id="2147486469" r:id="rId3"/>
    <p:sldLayoutId id="2147486470" r:id="rId4"/>
    <p:sldLayoutId id="2147486471" r:id="rId5"/>
    <p:sldLayoutId id="2147486472" r:id="rId6"/>
    <p:sldLayoutId id="2147486473" r:id="rId7"/>
    <p:sldLayoutId id="2147486474" r:id="rId8"/>
    <p:sldLayoutId id="2147486475" r:id="rId9"/>
    <p:sldLayoutId id="2147486476" r:id="rId10"/>
    <p:sldLayoutId id="214748647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D3B33BA-F292-4781-9756-9FA6559A4B92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8" r:id="rId1"/>
    <p:sldLayoutId id="2147486479" r:id="rId2"/>
    <p:sldLayoutId id="2147486480" r:id="rId3"/>
    <p:sldLayoutId id="2147486481" r:id="rId4"/>
    <p:sldLayoutId id="2147486482" r:id="rId5"/>
    <p:sldLayoutId id="2147486483" r:id="rId6"/>
    <p:sldLayoutId id="2147486484" r:id="rId7"/>
    <p:sldLayoutId id="2147486485" r:id="rId8"/>
    <p:sldLayoutId id="2147486486" r:id="rId9"/>
    <p:sldLayoutId id="2147486487" r:id="rId10"/>
    <p:sldLayoutId id="214748648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s://pbs.twimg.com/profile_images/697409664800129024/wR5eCqh-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Feuille_Microsoft_Excel_97-20031.xls"/><Relationship Id="rId5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https://pbs.twimg.com/profile_images/697409664800129024/wR5eCqh-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ctrTitle"/>
          </p:nvPr>
        </p:nvSpPr>
        <p:spPr>
          <a:xfrm>
            <a:off x="179388" y="765175"/>
            <a:ext cx="7920037" cy="2657475"/>
          </a:xfrm>
        </p:spPr>
        <p:txBody>
          <a:bodyPr/>
          <a:lstStyle/>
          <a:p>
            <a:r>
              <a:rPr lang="fr-FR" altLang="de-DE" sz="3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Changement de cap dans l’agriculture pour le bien-être de tous</a:t>
            </a:r>
            <a:r>
              <a:rPr lang="fr-FR" altLang="de-DE" sz="2000" b="1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fr-FR" altLang="de-DE" sz="2000" b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fr-FR" altLang="de-DE" sz="1800" b="1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fr-FR" altLang="de-DE" sz="1800" b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fr-FR" altLang="de-DE" sz="20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3555" name="il_fi" descr="http://www.unicef.org/bih/Logo_SDC_RGB_ho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638" y="5684838"/>
            <a:ext cx="18923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l_fi" descr="http://www.isda2010.net/var/isda2010/storage/images/content/view/full/516/12876-3-eng-GB/ifad_referen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8675" y="5645150"/>
            <a:ext cx="17335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Inhaltsplatzhalter 3"/>
          <p:cNvSpPr txBox="1">
            <a:spLocks/>
          </p:cNvSpPr>
          <p:nvPr/>
        </p:nvSpPr>
        <p:spPr bwMode="auto">
          <a:xfrm>
            <a:off x="576263" y="2349500"/>
            <a:ext cx="828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de-CH" altLang="de-DE" sz="2000" b="1">
                <a:solidFill>
                  <a:srgbClr val="898989"/>
                </a:solidFill>
                <a:cs typeface="Arial" charset="0"/>
              </a:rPr>
              <a:t>Un projet mis en oeuvre avec:</a:t>
            </a:r>
            <a:endParaRPr lang="de-CH" altLang="de-DE" sz="20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3558" name="Inhaltsplatzhalter 3"/>
          <p:cNvSpPr txBox="1">
            <a:spLocks/>
          </p:cNvSpPr>
          <p:nvPr/>
        </p:nvSpPr>
        <p:spPr bwMode="auto">
          <a:xfrm>
            <a:off x="755650" y="4973638"/>
            <a:ext cx="828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de-CH" altLang="de-DE" sz="2000" b="1">
                <a:solidFill>
                  <a:srgbClr val="898989"/>
                </a:solidFill>
                <a:cs typeface="Arial" charset="0"/>
              </a:rPr>
              <a:t>Cofinancé par:</a:t>
            </a:r>
          </a:p>
        </p:txBody>
      </p:sp>
      <p:pic>
        <p:nvPicPr>
          <p:cNvPr id="23559" name="Grafik 5"/>
          <p:cNvPicPr>
            <a:picLocks noChangeAspect="1" noChangeArrowheads="1"/>
          </p:cNvPicPr>
          <p:nvPr/>
        </p:nvPicPr>
        <p:blipFill>
          <a:blip r:embed="rId5"/>
          <a:srcRect l="16150" t="45198" r="49538" b="38530"/>
          <a:stretch>
            <a:fillRect/>
          </a:stretch>
        </p:blipFill>
        <p:spPr bwMode="auto">
          <a:xfrm>
            <a:off x="304800" y="3079750"/>
            <a:ext cx="324167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2887663"/>
            <a:ext cx="217646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 descr="https://pbs.twimg.com/profile_images/697409664800129024/wR5eCqh-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919913" y="29845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6257925"/>
            <a:ext cx="2286000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646113"/>
            <a:ext cx="72390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de-DE">
              <a:cs typeface="Arial" charset="0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488" y="1268413"/>
            <a:ext cx="6919912" cy="545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 rot="753219">
            <a:off x="5892800" y="1435100"/>
            <a:ext cx="3187700" cy="587375"/>
          </a:xfrm>
          <a:prstGeom prst="rect">
            <a:avLst/>
          </a:prstGeom>
          <a:solidFill>
            <a:srgbClr val="C0C0C0">
              <a:alpha val="50195"/>
            </a:srgbClr>
          </a:solidFill>
          <a:ln w="38160" cap="sq">
            <a:solidFill>
              <a:srgbClr val="FF66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de-DE" sz="3200">
                <a:solidFill>
                  <a:srgbClr val="FF6600"/>
                </a:solidFill>
                <a:latin typeface="Stencil" pitchFamily="82" charset="0"/>
                <a:cs typeface="Arial" charset="0"/>
              </a:rPr>
              <a:t>Transparent</a:t>
            </a:r>
          </a:p>
        </p:txBody>
      </p:sp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198438" y="1333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000">
                <a:solidFill>
                  <a:srgbClr val="646464"/>
                </a:solidFill>
                <a:cs typeface="Arial" charset="0"/>
              </a:rPr>
              <a:t>T21-Sénégal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000">
                <a:solidFill>
                  <a:srgbClr val="646464"/>
                </a:solidFill>
                <a:cs typeface="Arial" charset="0"/>
              </a:rPr>
              <a:t>Structure de base intégrée</a:t>
            </a:r>
            <a:endParaRPr lang="en-US" altLang="de-DE" sz="3000">
              <a:solidFill>
                <a:srgbClr val="646464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1790700"/>
            <a:ext cx="9144000" cy="5067300"/>
            <a:chOff x="96" y="-26"/>
            <a:chExt cx="5568" cy="4320"/>
          </a:xfrm>
        </p:grpSpPr>
        <p:pic>
          <p:nvPicPr>
            <p:cNvPr id="4097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" y="-26"/>
              <a:ext cx="4860" cy="3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0975" name="Text Box 4"/>
            <p:cNvSpPr txBox="1">
              <a:spLocks noChangeArrowheads="1"/>
            </p:cNvSpPr>
            <p:nvPr/>
          </p:nvSpPr>
          <p:spPr bwMode="auto">
            <a:xfrm>
              <a:off x="96" y="-15"/>
              <a:ext cx="5568" cy="43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171450" y="1460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multiples</a:t>
            </a:r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 rot="12865992" flipV="1">
            <a:off x="7381875" y="1258888"/>
            <a:ext cx="1270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Economie</a:t>
            </a:r>
          </a:p>
        </p:txBody>
      </p:sp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7164388" y="5084763"/>
            <a:ext cx="1979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Environnement</a:t>
            </a:r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 rot="2422330">
            <a:off x="-80963" y="3870325"/>
            <a:ext cx="77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Social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rot="10800000">
            <a:off x="6143625" y="4429125"/>
            <a:ext cx="1357313" cy="6429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7334250" y="1455738"/>
            <a:ext cx="427038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Flèche droite à entaille 18"/>
          <p:cNvSpPr/>
          <p:nvPr/>
        </p:nvSpPr>
        <p:spPr>
          <a:xfrm rot="19154795">
            <a:off x="103188" y="4960938"/>
            <a:ext cx="2027237" cy="1069975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 approche systémique</a:t>
            </a:r>
          </a:p>
        </p:txBody>
      </p:sp>
      <p:cxnSp>
        <p:nvCxnSpPr>
          <p:cNvPr id="15" name="Connecteur droit avec flèche 14"/>
          <p:cNvCxnSpPr>
            <a:stCxn id="40966" idx="0"/>
          </p:cNvCxnSpPr>
          <p:nvPr/>
        </p:nvCxnSpPr>
        <p:spPr>
          <a:xfrm flipV="1">
            <a:off x="425450" y="3297238"/>
            <a:ext cx="793750" cy="617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972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53F1A5-23D1-4BB4-BDE6-54BF7C1C6432}" type="slidenum">
              <a:rPr lang="fr-FR"/>
              <a:pPr/>
              <a:t>11</a:t>
            </a:fld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4286250" y="6399213"/>
            <a:ext cx="4429125" cy="458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Interconnexion du Système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6257925"/>
            <a:ext cx="2286000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57200" y="646113"/>
            <a:ext cx="72390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de-DE">
              <a:cs typeface="Arial" charset="0"/>
            </a:endParaRPr>
          </a:p>
        </p:txBody>
      </p:sp>
      <p:pic>
        <p:nvPicPr>
          <p:cNvPr id="430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066800"/>
            <a:ext cx="6553200" cy="5791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aphicFrame>
        <p:nvGraphicFramePr>
          <p:cNvPr id="43013" name="Object 4"/>
          <p:cNvGraphicFramePr>
            <a:graphicFrameLocks noChangeAspect="1"/>
          </p:cNvGraphicFramePr>
          <p:nvPr/>
        </p:nvGraphicFramePr>
        <p:xfrm>
          <a:off x="3155950" y="2225675"/>
          <a:ext cx="2638425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r:id="rId6" imgW="4514941" imgH="3114650" progId="Excel.Sheet.8">
                  <p:embed/>
                </p:oleObj>
              </mc:Choice>
              <mc:Fallback>
                <p:oleObj r:id="rId6" imgW="4514941" imgH="311465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2225675"/>
                        <a:ext cx="2638425" cy="182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24713" y="4046538"/>
            <a:ext cx="1924050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7316788" y="5094288"/>
            <a:ext cx="1863725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de-DE" sz="2000" b="1">
                <a:solidFill>
                  <a:srgbClr val="000000"/>
                </a:solidFill>
                <a:cs typeface="Arial" charset="0"/>
              </a:rPr>
              <a:t>Accumulation</a:t>
            </a:r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 rot="-1980000">
            <a:off x="5584825" y="3667125"/>
            <a:ext cx="3187700" cy="1079500"/>
          </a:xfrm>
          <a:prstGeom prst="rect">
            <a:avLst/>
          </a:prstGeom>
          <a:solidFill>
            <a:srgbClr val="C0C0C0">
              <a:alpha val="50195"/>
            </a:srgbClr>
          </a:solidFill>
          <a:ln w="38160" cap="sq">
            <a:solidFill>
              <a:srgbClr val="FF66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200">
                <a:solidFill>
                  <a:srgbClr val="FF6600"/>
                </a:solidFill>
                <a:latin typeface="Stencil" pitchFamily="82" charset="0"/>
                <a:cs typeface="Arial" charset="0"/>
              </a:rPr>
              <a:t>retards importants</a:t>
            </a:r>
            <a:endParaRPr lang="en-US" altLang="de-DE" sz="3200">
              <a:solidFill>
                <a:srgbClr val="FF6600"/>
              </a:solidFill>
              <a:latin typeface="Stencil" pitchFamily="82" charset="0"/>
              <a:cs typeface="Arial" charset="0"/>
            </a:endParaRPr>
          </a:p>
        </p:txBody>
      </p:sp>
      <p:sp>
        <p:nvSpPr>
          <p:cNvPr id="43017" name="Textfeld 2"/>
          <p:cNvSpPr txBox="1">
            <a:spLocks noChangeArrowheads="1"/>
          </p:cNvSpPr>
          <p:nvPr/>
        </p:nvSpPr>
        <p:spPr bwMode="auto">
          <a:xfrm>
            <a:off x="481013" y="5257800"/>
            <a:ext cx="27432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de-DE" altLang="de-DE">
              <a:cs typeface="Arial" charset="0"/>
            </a:endParaRPr>
          </a:p>
        </p:txBody>
      </p:sp>
      <p:pic>
        <p:nvPicPr>
          <p:cNvPr id="43018" name="Grafik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332413"/>
            <a:ext cx="27368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Text Box 5"/>
          <p:cNvSpPr txBox="1">
            <a:spLocks noChangeArrowheads="1"/>
          </p:cNvSpPr>
          <p:nvPr/>
        </p:nvSpPr>
        <p:spPr bwMode="auto">
          <a:xfrm rot="-991810">
            <a:off x="2276475" y="2047875"/>
            <a:ext cx="3187700" cy="587375"/>
          </a:xfrm>
          <a:prstGeom prst="rect">
            <a:avLst/>
          </a:prstGeom>
          <a:solidFill>
            <a:srgbClr val="C0C0C0">
              <a:alpha val="50195"/>
            </a:srgbClr>
          </a:solidFill>
          <a:ln w="38160" cap="sq">
            <a:solidFill>
              <a:srgbClr val="FF66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de-DE" sz="3200">
                <a:solidFill>
                  <a:srgbClr val="FF6600"/>
                </a:solidFill>
                <a:latin typeface="Stencil" pitchFamily="82" charset="0"/>
                <a:cs typeface="Arial" charset="0"/>
              </a:rPr>
              <a:t>Non-LinearitÉ</a:t>
            </a:r>
          </a:p>
        </p:txBody>
      </p:sp>
      <p:sp>
        <p:nvSpPr>
          <p:cNvPr id="43020" name="Text Box 19"/>
          <p:cNvSpPr txBox="1">
            <a:spLocks noChangeArrowheads="1"/>
          </p:cNvSpPr>
          <p:nvPr/>
        </p:nvSpPr>
        <p:spPr bwMode="auto">
          <a:xfrm rot="1003586">
            <a:off x="519113" y="4770438"/>
            <a:ext cx="2928937" cy="647700"/>
          </a:xfrm>
          <a:prstGeom prst="rect">
            <a:avLst/>
          </a:prstGeom>
          <a:noFill/>
          <a:ln w="38160" cap="sq">
            <a:solidFill>
              <a:srgbClr val="FF66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>
                <a:solidFill>
                  <a:srgbClr val="FF6600"/>
                </a:solidFill>
                <a:latin typeface="Stencil" pitchFamily="82" charset="0"/>
                <a:cs typeface="Arial" charset="0"/>
              </a:rPr>
              <a:t>variables clés de </a:t>
            </a:r>
          </a:p>
          <a:p>
            <a:pPr algn="ctr" eaLnBrk="1" hangingPunct="1"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>
                <a:solidFill>
                  <a:srgbClr val="FF6600"/>
                </a:solidFill>
                <a:latin typeface="Stencil" pitchFamily="82" charset="0"/>
                <a:cs typeface="Arial" charset="0"/>
              </a:rPr>
              <a:t>manière endogène</a:t>
            </a:r>
            <a:endParaRPr lang="en-GB" altLang="de-DE" sz="1800">
              <a:solidFill>
                <a:srgbClr val="FF6600"/>
              </a:solidFill>
              <a:latin typeface="Stencil" pitchFamily="82" charset="0"/>
              <a:cs typeface="Arial" charset="0"/>
            </a:endParaRPr>
          </a:p>
        </p:txBody>
      </p:sp>
      <p:sp>
        <p:nvSpPr>
          <p:cNvPr id="43021" name="Text Box 5"/>
          <p:cNvSpPr txBox="1">
            <a:spLocks noChangeArrowheads="1"/>
          </p:cNvSpPr>
          <p:nvPr/>
        </p:nvSpPr>
        <p:spPr bwMode="auto">
          <a:xfrm rot="995874">
            <a:off x="687388" y="3709988"/>
            <a:ext cx="3187700" cy="1079500"/>
          </a:xfrm>
          <a:prstGeom prst="rect">
            <a:avLst/>
          </a:prstGeom>
          <a:solidFill>
            <a:srgbClr val="C0C0C0">
              <a:alpha val="50195"/>
            </a:srgbClr>
          </a:solidFill>
          <a:ln w="38160" cap="sq">
            <a:solidFill>
              <a:srgbClr val="FF66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200">
                <a:solidFill>
                  <a:srgbClr val="FF6600"/>
                </a:solidFill>
                <a:latin typeface="Stencil" pitchFamily="82" charset="0"/>
                <a:cs typeface="Arial" charset="0"/>
              </a:rPr>
              <a:t>Boucles de rétroaction</a:t>
            </a:r>
          </a:p>
        </p:txBody>
      </p:sp>
      <p:sp>
        <p:nvSpPr>
          <p:cNvPr id="43022" name="Text Box 3"/>
          <p:cNvSpPr txBox="1">
            <a:spLocks noChangeArrowheads="1"/>
          </p:cNvSpPr>
          <p:nvPr/>
        </p:nvSpPr>
        <p:spPr bwMode="auto">
          <a:xfrm>
            <a:off x="107950" y="635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2800">
                <a:solidFill>
                  <a:srgbClr val="646464"/>
                </a:solidFill>
                <a:cs typeface="Arial" charset="0"/>
              </a:rPr>
              <a:t>T21-Sénégal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2800">
                <a:solidFill>
                  <a:srgbClr val="646464"/>
                </a:solidFill>
                <a:cs typeface="Arial" charset="0"/>
              </a:rPr>
              <a:t>prend en compte la complexité</a:t>
            </a:r>
            <a:endParaRPr lang="en-US" altLang="de-DE" sz="2800">
              <a:solidFill>
                <a:srgbClr val="646464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0" y="1844675"/>
            <a:ext cx="9144000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58825" indent="-301625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tabLst>
                <a:tab pos="758825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742488" algn="l"/>
              </a:tabLst>
            </a:pPr>
            <a:r>
              <a:rPr lang="fr-FR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Intègre les trois sphères : économie, société, environnement ;</a:t>
            </a:r>
          </a:p>
          <a:p>
            <a:pPr marL="758825" indent="-301625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tabLst>
                <a:tab pos="758825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742488" algn="l"/>
              </a:tabLst>
            </a:pPr>
            <a:r>
              <a:rPr lang="fr-FR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Représente les variables clés de développement de manière endogène;</a:t>
            </a:r>
          </a:p>
          <a:p>
            <a:pPr marL="758825" indent="-301625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tabLst>
                <a:tab pos="758825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742488" algn="l"/>
              </a:tabLst>
            </a:pPr>
            <a:r>
              <a:rPr lang="fr-F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Peut être adapté aux problèmes, politiques, objectifs, et données spécifiques d'un pays;</a:t>
            </a:r>
          </a:p>
          <a:p>
            <a:pPr marL="758825" indent="-301625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tabLst>
                <a:tab pos="758825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742488" algn="l"/>
              </a:tabLst>
            </a:pPr>
            <a:r>
              <a:rPr lang="fr-F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Représente ces concepts de manière transparente;</a:t>
            </a:r>
          </a:p>
          <a:p>
            <a:pPr marL="758825" indent="-301625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tabLst>
                <a:tab pos="758825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742488" algn="l"/>
              </a:tabLst>
            </a:pPr>
            <a:r>
              <a:rPr lang="fr-F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Valide sur une long période les données historiques;</a:t>
            </a:r>
          </a:p>
          <a:p>
            <a:pPr marL="758825" indent="-301625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tabLst>
                <a:tab pos="758825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742488" algn="l"/>
              </a:tabLst>
            </a:pPr>
            <a:r>
              <a:rPr lang="fr-FR" altLang="de-DE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Facilite la comparaison des différentes politiques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fld id="{5CD308EE-1EBA-4042-A5CE-131A3929691A}" type="slidenum">
              <a:rPr lang="fr-FR" sz="1100"/>
              <a:pPr>
                <a:lnSpc>
                  <a:spcPct val="80000"/>
                </a:lnSpc>
              </a:pPr>
              <a:t>13</a:t>
            </a:fld>
            <a:endParaRPr lang="fr-FR" sz="1100"/>
          </a:p>
        </p:txBody>
      </p:sp>
      <p:grpSp>
        <p:nvGrpSpPr>
          <p:cNvPr id="45061" name="Gruppieren 8"/>
          <p:cNvGrpSpPr>
            <a:grpSpLocks/>
          </p:cNvGrpSpPr>
          <p:nvPr/>
        </p:nvGrpSpPr>
        <p:grpSpPr bwMode="auto">
          <a:xfrm>
            <a:off x="107950" y="1087438"/>
            <a:ext cx="5240338" cy="600075"/>
            <a:chOff x="25492" y="25538"/>
            <a:chExt cx="8229600" cy="600488"/>
          </a:xfrm>
        </p:grpSpPr>
        <p:sp>
          <p:nvSpPr>
            <p:cNvPr id="10" name="Abgerundetes Rechteck 9"/>
            <p:cNvSpPr/>
            <p:nvPr/>
          </p:nvSpPr>
          <p:spPr>
            <a:xfrm>
              <a:off x="25492" y="103379"/>
              <a:ext cx="8229600" cy="52264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bgerundetes Rechteck 4"/>
            <p:cNvSpPr/>
            <p:nvPr/>
          </p:nvSpPr>
          <p:spPr>
            <a:xfrm>
              <a:off x="25492" y="25538"/>
              <a:ext cx="8179739" cy="497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Quelques Caractéristiques clés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382A7E-6188-4E1E-B72E-E07F09252572}" type="slidenum">
              <a:rPr lang="fr-FR"/>
              <a:pPr/>
              <a:t>14</a:t>
            </a:fld>
            <a:endParaRPr lang="fr-FR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61950" y="1168400"/>
          <a:ext cx="8313738" cy="5861068"/>
        </p:xfrm>
        <a:graphic>
          <a:graphicData uri="http://schemas.openxmlformats.org/drawingml/2006/table">
            <a:tbl>
              <a:tblPr/>
              <a:tblGrid>
                <a:gridCol w="2771246"/>
                <a:gridCol w="2771246"/>
                <a:gridCol w="2771246"/>
              </a:tblGrid>
              <a:tr h="33787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Sphère société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Sphère économie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Sphère environnement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Secteur population: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Secteur production 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Secteur terre: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1. Population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18. Production agrégée et revenu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 38. Terre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2. Migration</a:t>
                      </a:r>
                      <a:endParaRPr kumimoji="0" lang="fr-FR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+mn-cs"/>
                      </a:endParaRP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19. </a:t>
                      </a: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Agriculture – comptes économiques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3. Niveau d‘éducation des migrants</a:t>
                      </a:r>
                      <a:endParaRPr kumimoji="0" lang="fr-FR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+mn-cs"/>
                      </a:endParaRP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19b. Commercialisation et traitement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Secteur eau: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4. Fertilité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19c. Energie et pollution</a:t>
                      </a:r>
                      <a:endParaRPr kumimoji="0" lang="fr-FR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+mn-cs"/>
                      </a:endParaRP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39. Demande d’eau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5. Mortalité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20. Production de cultures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40. Offre d’eau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5b. Mortalité des enfants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20b. Cultures – facteurs environnement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Secteur éducation: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20c. Cultures– facteurs économiques</a:t>
                      </a:r>
                      <a:endParaRPr kumimoji="0" lang="fr-FR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+mn-cs"/>
                      </a:endParaRP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Secteur énergie: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6. Education primaire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20d. Cultures – facteurs sociales</a:t>
                      </a:r>
                      <a:endParaRPr kumimoji="0" lang="fr-FR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+mn-cs"/>
                      </a:endParaRP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41. Demande d’énergie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7. Education secondaire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21. Elevages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42. Offre d’énergie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 </a:t>
                      </a: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 8. Education tertiaire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21b + 21c. Pêche + Foresterie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Secteur santé: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22 + 23. </a:t>
                      </a: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Industrie + Exploitation minière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Secteur émissions: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9. Structure de la santé</a:t>
                      </a:r>
                      <a:endParaRPr kumimoji="0" lang="fr-FR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+mn-cs"/>
                      </a:endParaRP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24 + 25. Services + Télécommunication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43. </a:t>
                      </a:r>
                      <a:r>
                        <a:rPr kumimoji="0" 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Emissions CO2 et gaz a effet de serre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10. Accès aux soins de base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Secteur ménages: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11. VIH/SIDA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26. Ménages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Secteur soutenabilité: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12. VIH enfants </a:t>
                      </a: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et orphelins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27. Rémittences</a:t>
                      </a:r>
                      <a:endParaRPr kumimoji="0" lang="fr-FR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+mn-cs"/>
                      </a:endParaRP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44</a:t>
                      </a: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. </a:t>
                      </a:r>
                      <a:r>
                        <a:rPr kumimoji="0" lang="fr-FR" sz="12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Em</a:t>
                      </a: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preinte</a:t>
                      </a:r>
                      <a:r>
                        <a:rPr kumimoji="0" 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 écologique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13. Disponibilité de nutrition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Secteur gouvernement: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fr-FR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+mn-cs"/>
                      </a:endParaRP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 13b. Sécurité alimentaire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28 + 29. </a:t>
                      </a: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Gov</a:t>
                      </a: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. revenu + dépenses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Extra modules: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Secteur infrastructure 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30. Inv. et consommation publique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45. OMD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14. Routes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31. </a:t>
                      </a: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Gov</a:t>
                      </a: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. balance et financement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46. IDH and IDG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Secteur emploi: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32. Gouvernement dette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47. Taux de croissance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15. Emploi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  33. Décentralisation et bonne gouvernance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48. Politiques pour Vision 2035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16. Disponibilité et coût d’emploi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ROW Secteur: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49. Interventions d’économie verte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Secteur pauvreté: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34. Commerce international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50. Indicateurs d’économie verte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17. Répartition du revenue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35. Balance des paiements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51. Politiques CCGA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 17b. </a:t>
                      </a:r>
                      <a:r>
                        <a:rPr kumimoji="0" lang="fr-F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+mn-cs"/>
                        </a:rPr>
                        <a:t>Coefficient de Gini rural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Secteur investissement :</a:t>
                      </a: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endParaRPr kumimoji="0" lang="fr-FR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+mn-cs"/>
                      </a:endParaRP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36. Prix relatifs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7257">
                <a:tc>
                  <a:txBody>
                    <a:bodyPr/>
                    <a:lstStyle/>
                    <a:p>
                      <a:endParaRPr kumimoji="0" lang="fr-FR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+mn-cs"/>
                      </a:endParaRPr>
                    </a:p>
                  </a:txBody>
                  <a:tcPr marL="9524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37. Investissement</a:t>
                      </a: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11D1E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85720" marR="9524" marT="953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pSp>
        <p:nvGrpSpPr>
          <p:cNvPr id="46206" name="Gruppieren 6"/>
          <p:cNvGrpSpPr>
            <a:grpSpLocks/>
          </p:cNvGrpSpPr>
          <p:nvPr/>
        </p:nvGrpSpPr>
        <p:grpSpPr bwMode="auto">
          <a:xfrm>
            <a:off x="539750" y="582613"/>
            <a:ext cx="4349750" cy="522287"/>
            <a:chOff x="-3318743" y="556560"/>
            <a:chExt cx="8354050" cy="522203"/>
          </a:xfrm>
        </p:grpSpPr>
        <p:sp>
          <p:nvSpPr>
            <p:cNvPr id="10" name="Abgerundetes Rechteck 9"/>
            <p:cNvSpPr/>
            <p:nvPr/>
          </p:nvSpPr>
          <p:spPr>
            <a:xfrm>
              <a:off x="-3318743" y="556560"/>
              <a:ext cx="8229045" cy="52220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bgerundetes Rechteck 4"/>
            <p:cNvSpPr/>
            <p:nvPr/>
          </p:nvSpPr>
          <p:spPr>
            <a:xfrm>
              <a:off x="-3141905" y="581956"/>
              <a:ext cx="8177212" cy="471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</a:rPr>
                <a:t>Quelques Secteurs du T21-Sénégal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609600"/>
            <a:ext cx="74676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Font typeface="Times New Roman" pitchFamily="18" charset="0"/>
              <a:buNone/>
            </a:pPr>
            <a:endParaRPr lang="de-DE" altLang="de-DE">
              <a:cs typeface="Arial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1393825"/>
            <a:ext cx="6122987" cy="477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1643063" y="3068638"/>
            <a:ext cx="3746500" cy="936625"/>
          </a:xfrm>
          <a:prstGeom prst="ellipse">
            <a:avLst/>
          </a:prstGeom>
          <a:solidFill>
            <a:srgbClr val="FFC000"/>
          </a:solidFill>
          <a:ln w="9360">
            <a:solidFill>
              <a:srgbClr val="FFC00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eaLnBrk="1" hangingPunct="1">
              <a:spcBef>
                <a:spcPts val="8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000" b="1">
                <a:solidFill>
                  <a:srgbClr val="000000"/>
                </a:solidFill>
                <a:cs typeface="Arial" charset="0"/>
              </a:rPr>
              <a:t>Nouveau sujet</a:t>
            </a:r>
          </a:p>
        </p:txBody>
      </p:sp>
      <p:sp>
        <p:nvSpPr>
          <p:cNvPr id="14" name="AutoShape 7"/>
          <p:cNvSpPr>
            <a:spLocks/>
          </p:cNvSpPr>
          <p:nvPr/>
        </p:nvSpPr>
        <p:spPr bwMode="auto">
          <a:xfrm rot="4356857" flipH="1">
            <a:off x="2718594" y="2467769"/>
            <a:ext cx="946150" cy="230188"/>
          </a:xfrm>
          <a:custGeom>
            <a:avLst/>
            <a:gdLst>
              <a:gd name="T0" fmla="*/ 0 w 37313"/>
              <a:gd name="T1" fmla="*/ 2147483646 h 21600"/>
              <a:gd name="T2" fmla="*/ 2147483646 w 37313"/>
              <a:gd name="T3" fmla="*/ 2147483646 h 21600"/>
              <a:gd name="T4" fmla="*/ 2147483646 w 37313"/>
              <a:gd name="T5" fmla="*/ 2147483646 h 21600"/>
              <a:gd name="T6" fmla="*/ 0 60000 65536"/>
              <a:gd name="T7" fmla="*/ 0 60000 65536"/>
              <a:gd name="T8" fmla="*/ 0 60000 65536"/>
              <a:gd name="T9" fmla="*/ 0 w 37313"/>
              <a:gd name="T10" fmla="*/ 0 h 21600"/>
              <a:gd name="T11" fmla="*/ 37313 w 373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13" h="21600" fill="none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</a:path>
              <a:path w="37313" h="21600" stroke="0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  <a:lnTo>
                  <a:pt x="17761" y="21600"/>
                </a:lnTo>
                <a:lnTo>
                  <a:pt x="-1" y="9307"/>
                </a:lnTo>
                <a:close/>
              </a:path>
            </a:pathLst>
          </a:custGeom>
          <a:noFill/>
          <a:ln w="6336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AutoShape 7"/>
          <p:cNvSpPr>
            <a:spLocks/>
          </p:cNvSpPr>
          <p:nvPr/>
        </p:nvSpPr>
        <p:spPr bwMode="auto">
          <a:xfrm rot="6716623" flipH="1" flipV="1">
            <a:off x="3286126" y="2439987"/>
            <a:ext cx="990600" cy="282575"/>
          </a:xfrm>
          <a:custGeom>
            <a:avLst/>
            <a:gdLst>
              <a:gd name="T0" fmla="*/ 0 w 37313"/>
              <a:gd name="T1" fmla="*/ 2147483646 h 21600"/>
              <a:gd name="T2" fmla="*/ 2147483646 w 37313"/>
              <a:gd name="T3" fmla="*/ 2147483646 h 21600"/>
              <a:gd name="T4" fmla="*/ 2147483646 w 37313"/>
              <a:gd name="T5" fmla="*/ 2147483646 h 21600"/>
              <a:gd name="T6" fmla="*/ 0 60000 65536"/>
              <a:gd name="T7" fmla="*/ 0 60000 65536"/>
              <a:gd name="T8" fmla="*/ 0 60000 65536"/>
              <a:gd name="T9" fmla="*/ 0 w 37313"/>
              <a:gd name="T10" fmla="*/ 0 h 21600"/>
              <a:gd name="T11" fmla="*/ 37313 w 373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13" h="21600" fill="none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</a:path>
              <a:path w="37313" h="21600" stroke="0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  <a:lnTo>
                  <a:pt x="17761" y="21600"/>
                </a:lnTo>
                <a:lnTo>
                  <a:pt x="-1" y="9307"/>
                </a:lnTo>
                <a:close/>
              </a:path>
            </a:pathLst>
          </a:custGeom>
          <a:noFill/>
          <a:ln w="6336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AutoShape 7"/>
          <p:cNvSpPr>
            <a:spLocks/>
          </p:cNvSpPr>
          <p:nvPr/>
        </p:nvSpPr>
        <p:spPr bwMode="auto">
          <a:xfrm rot="11370262" flipH="1">
            <a:off x="1665288" y="3779838"/>
            <a:ext cx="787400" cy="307975"/>
          </a:xfrm>
          <a:custGeom>
            <a:avLst/>
            <a:gdLst>
              <a:gd name="T0" fmla="*/ 0 w 37313"/>
              <a:gd name="T1" fmla="*/ 2147483646 h 21600"/>
              <a:gd name="T2" fmla="*/ 2147483646 w 37313"/>
              <a:gd name="T3" fmla="*/ 2147483646 h 21600"/>
              <a:gd name="T4" fmla="*/ 2147483646 w 37313"/>
              <a:gd name="T5" fmla="*/ 2147483646 h 21600"/>
              <a:gd name="T6" fmla="*/ 0 60000 65536"/>
              <a:gd name="T7" fmla="*/ 0 60000 65536"/>
              <a:gd name="T8" fmla="*/ 0 60000 65536"/>
              <a:gd name="T9" fmla="*/ 0 w 37313"/>
              <a:gd name="T10" fmla="*/ 0 h 21600"/>
              <a:gd name="T11" fmla="*/ 37313 w 373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13" h="21600" fill="none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</a:path>
              <a:path w="37313" h="21600" stroke="0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  <a:lnTo>
                  <a:pt x="17761" y="21600"/>
                </a:lnTo>
                <a:lnTo>
                  <a:pt x="-1" y="9307"/>
                </a:lnTo>
                <a:close/>
              </a:path>
            </a:pathLst>
          </a:custGeom>
          <a:noFill/>
          <a:ln w="63360">
            <a:solidFill>
              <a:srgbClr val="FFC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 rot="10143325">
            <a:off x="4440238" y="3798888"/>
            <a:ext cx="777875" cy="303212"/>
          </a:xfrm>
          <a:custGeom>
            <a:avLst/>
            <a:gdLst>
              <a:gd name="T0" fmla="*/ 0 w 37313"/>
              <a:gd name="T1" fmla="*/ 2147483646 h 21600"/>
              <a:gd name="T2" fmla="*/ 2147483646 w 37313"/>
              <a:gd name="T3" fmla="*/ 2147483646 h 21600"/>
              <a:gd name="T4" fmla="*/ 2147483646 w 37313"/>
              <a:gd name="T5" fmla="*/ 2147483646 h 21600"/>
              <a:gd name="T6" fmla="*/ 0 60000 65536"/>
              <a:gd name="T7" fmla="*/ 0 60000 65536"/>
              <a:gd name="T8" fmla="*/ 0 60000 65536"/>
              <a:gd name="T9" fmla="*/ 0 w 37313"/>
              <a:gd name="T10" fmla="*/ 0 h 21600"/>
              <a:gd name="T11" fmla="*/ 37313 w 373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13" h="21600" fill="none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</a:path>
              <a:path w="37313" h="21600" stroke="0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  <a:lnTo>
                  <a:pt x="17761" y="21600"/>
                </a:lnTo>
                <a:lnTo>
                  <a:pt x="-1" y="9307"/>
                </a:lnTo>
                <a:close/>
              </a:path>
            </a:pathLst>
          </a:custGeom>
          <a:noFill/>
          <a:ln w="63360">
            <a:solidFill>
              <a:srgbClr val="FFC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AutoShape 7"/>
          <p:cNvSpPr>
            <a:spLocks/>
          </p:cNvSpPr>
          <p:nvPr/>
        </p:nvSpPr>
        <p:spPr bwMode="auto">
          <a:xfrm rot="5997751" flipH="1" flipV="1">
            <a:off x="2093913" y="4197350"/>
            <a:ext cx="798512" cy="338138"/>
          </a:xfrm>
          <a:custGeom>
            <a:avLst/>
            <a:gdLst>
              <a:gd name="T0" fmla="*/ 0 w 37313"/>
              <a:gd name="T1" fmla="*/ 2147483646 h 21600"/>
              <a:gd name="T2" fmla="*/ 2147483646 w 37313"/>
              <a:gd name="T3" fmla="*/ 2147483646 h 21600"/>
              <a:gd name="T4" fmla="*/ 2147483646 w 37313"/>
              <a:gd name="T5" fmla="*/ 2147483646 h 21600"/>
              <a:gd name="T6" fmla="*/ 0 60000 65536"/>
              <a:gd name="T7" fmla="*/ 0 60000 65536"/>
              <a:gd name="T8" fmla="*/ 0 60000 65536"/>
              <a:gd name="T9" fmla="*/ 0 w 37313"/>
              <a:gd name="T10" fmla="*/ 0 h 21600"/>
              <a:gd name="T11" fmla="*/ 37313 w 373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13" h="21600" fill="none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</a:path>
              <a:path w="37313" h="21600" stroke="0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  <a:lnTo>
                  <a:pt x="17761" y="21600"/>
                </a:lnTo>
                <a:lnTo>
                  <a:pt x="-1" y="9307"/>
                </a:lnTo>
                <a:close/>
              </a:path>
            </a:pathLst>
          </a:custGeom>
          <a:noFill/>
          <a:ln w="63360">
            <a:solidFill>
              <a:srgbClr val="FFC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AutoShape 7"/>
          <p:cNvSpPr>
            <a:spLocks/>
          </p:cNvSpPr>
          <p:nvPr/>
        </p:nvSpPr>
        <p:spPr bwMode="auto">
          <a:xfrm rot="-7038060" flipH="1" flipV="1">
            <a:off x="3898106" y="4291807"/>
            <a:ext cx="1039813" cy="387350"/>
          </a:xfrm>
          <a:custGeom>
            <a:avLst/>
            <a:gdLst>
              <a:gd name="T0" fmla="*/ 0 w 37313"/>
              <a:gd name="T1" fmla="*/ 2147483646 h 21600"/>
              <a:gd name="T2" fmla="*/ 2147483646 w 37313"/>
              <a:gd name="T3" fmla="*/ 2147483646 h 21600"/>
              <a:gd name="T4" fmla="*/ 2147483646 w 37313"/>
              <a:gd name="T5" fmla="*/ 2147483646 h 21600"/>
              <a:gd name="T6" fmla="*/ 0 60000 65536"/>
              <a:gd name="T7" fmla="*/ 0 60000 65536"/>
              <a:gd name="T8" fmla="*/ 0 60000 65536"/>
              <a:gd name="T9" fmla="*/ 0 w 37313"/>
              <a:gd name="T10" fmla="*/ 0 h 21600"/>
              <a:gd name="T11" fmla="*/ 37313 w 373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13" h="21600" fill="none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</a:path>
              <a:path w="37313" h="21600" stroke="0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  <a:lnTo>
                  <a:pt x="17761" y="21600"/>
                </a:lnTo>
                <a:lnTo>
                  <a:pt x="-1" y="9307"/>
                </a:lnTo>
                <a:close/>
              </a:path>
            </a:pathLst>
          </a:custGeom>
          <a:noFill/>
          <a:ln w="63360">
            <a:solidFill>
              <a:srgbClr val="00B05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115" name="Line 5"/>
          <p:cNvSpPr>
            <a:spLocks noChangeShapeType="1"/>
          </p:cNvSpPr>
          <p:nvPr/>
        </p:nvSpPr>
        <p:spPr bwMode="auto">
          <a:xfrm flipH="1">
            <a:off x="5795963" y="1851025"/>
            <a:ext cx="352425" cy="217488"/>
          </a:xfrm>
          <a:prstGeom prst="line">
            <a:avLst/>
          </a:prstGeom>
          <a:noFill/>
          <a:ln w="72000" cap="sq">
            <a:solidFill>
              <a:srgbClr val="00FF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7116" name="AutoShape 6"/>
          <p:cNvSpPr>
            <a:spLocks noChangeArrowheads="1"/>
          </p:cNvSpPr>
          <p:nvPr/>
        </p:nvSpPr>
        <p:spPr bwMode="auto">
          <a:xfrm>
            <a:off x="6191250" y="1149350"/>
            <a:ext cx="2835275" cy="793750"/>
          </a:xfrm>
          <a:prstGeom prst="roundRect">
            <a:avLst>
              <a:gd name="adj" fmla="val 199"/>
            </a:avLst>
          </a:prstGeom>
          <a:solidFill>
            <a:srgbClr val="00FF00"/>
          </a:solidFill>
          <a:ln w="9360" cap="sq">
            <a:solidFill>
              <a:srgbClr val="808080"/>
            </a:solidFill>
            <a:miter lim="800000"/>
            <a:headEnd/>
            <a:tailEnd/>
          </a:ln>
        </p:spPr>
        <p:txBody>
          <a:bodyPr lIns="90000" tIns="64440" rIns="90000" bIns="45000" anchor="ctr"/>
          <a:lstStyle/>
          <a:p>
            <a:pPr algn="ctr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de-DE" sz="2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Mesures / politiques</a:t>
            </a:r>
            <a:endParaRPr lang="en-GB" altLang="de-DE" sz="22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" name="AutoShape 7"/>
          <p:cNvSpPr>
            <a:spLocks/>
          </p:cNvSpPr>
          <p:nvPr/>
        </p:nvSpPr>
        <p:spPr bwMode="auto">
          <a:xfrm rot="10800000" flipH="1" flipV="1">
            <a:off x="2268538" y="1268413"/>
            <a:ext cx="3906837" cy="874712"/>
          </a:xfrm>
          <a:custGeom>
            <a:avLst/>
            <a:gdLst>
              <a:gd name="T0" fmla="*/ 0 w 37313"/>
              <a:gd name="T1" fmla="*/ 2147483646 h 21600"/>
              <a:gd name="T2" fmla="*/ 2147483646 w 37313"/>
              <a:gd name="T3" fmla="*/ 2147483646 h 21600"/>
              <a:gd name="T4" fmla="*/ 2147483646 w 37313"/>
              <a:gd name="T5" fmla="*/ 2147483646 h 21600"/>
              <a:gd name="T6" fmla="*/ 0 60000 65536"/>
              <a:gd name="T7" fmla="*/ 0 60000 65536"/>
              <a:gd name="T8" fmla="*/ 0 60000 65536"/>
              <a:gd name="T9" fmla="*/ 0 w 37313"/>
              <a:gd name="T10" fmla="*/ 0 h 21600"/>
              <a:gd name="T11" fmla="*/ 37313 w 373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13" h="21600" fill="none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</a:path>
              <a:path w="37313" h="21600" stroke="0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  <a:lnTo>
                  <a:pt x="17761" y="21600"/>
                </a:lnTo>
                <a:lnTo>
                  <a:pt x="-1" y="9307"/>
                </a:lnTo>
                <a:close/>
              </a:path>
            </a:pathLst>
          </a:custGeom>
          <a:noFill/>
          <a:ln w="63360">
            <a:solidFill>
              <a:srgbClr val="00FF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AutoShape 7"/>
          <p:cNvSpPr>
            <a:spLocks/>
          </p:cNvSpPr>
          <p:nvPr/>
        </p:nvSpPr>
        <p:spPr bwMode="auto">
          <a:xfrm rot="7207369" flipH="1">
            <a:off x="3413919" y="2785269"/>
            <a:ext cx="3956050" cy="1944688"/>
          </a:xfrm>
          <a:custGeom>
            <a:avLst/>
            <a:gdLst>
              <a:gd name="T0" fmla="*/ 0 w 37313"/>
              <a:gd name="T1" fmla="*/ 2147483646 h 21600"/>
              <a:gd name="T2" fmla="*/ 2147483646 w 37313"/>
              <a:gd name="T3" fmla="*/ 2147483646 h 21600"/>
              <a:gd name="T4" fmla="*/ 2147483646 w 37313"/>
              <a:gd name="T5" fmla="*/ 2147483646 h 21600"/>
              <a:gd name="T6" fmla="*/ 0 60000 65536"/>
              <a:gd name="T7" fmla="*/ 0 60000 65536"/>
              <a:gd name="T8" fmla="*/ 0 60000 65536"/>
              <a:gd name="T9" fmla="*/ 0 w 37313"/>
              <a:gd name="T10" fmla="*/ 0 h 21600"/>
              <a:gd name="T11" fmla="*/ 37313 w 373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13" h="21600" fill="none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</a:path>
              <a:path w="37313" h="21600" stroke="0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  <a:lnTo>
                  <a:pt x="17761" y="21600"/>
                </a:lnTo>
                <a:lnTo>
                  <a:pt x="-1" y="9307"/>
                </a:lnTo>
                <a:close/>
              </a:path>
            </a:pathLst>
          </a:custGeom>
          <a:noFill/>
          <a:ln w="63360">
            <a:solidFill>
              <a:srgbClr val="00FF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AutoShape 7"/>
          <p:cNvSpPr>
            <a:spLocks/>
          </p:cNvSpPr>
          <p:nvPr/>
        </p:nvSpPr>
        <p:spPr bwMode="auto">
          <a:xfrm rot="7498636" flipH="1">
            <a:off x="4873625" y="2322513"/>
            <a:ext cx="1839913" cy="877887"/>
          </a:xfrm>
          <a:custGeom>
            <a:avLst/>
            <a:gdLst>
              <a:gd name="T0" fmla="*/ 0 w 37313"/>
              <a:gd name="T1" fmla="*/ 2147483646 h 21600"/>
              <a:gd name="T2" fmla="*/ 2147483646 w 37313"/>
              <a:gd name="T3" fmla="*/ 2147483646 h 21600"/>
              <a:gd name="T4" fmla="*/ 2147483646 w 37313"/>
              <a:gd name="T5" fmla="*/ 2147483646 h 21600"/>
              <a:gd name="T6" fmla="*/ 0 60000 65536"/>
              <a:gd name="T7" fmla="*/ 0 60000 65536"/>
              <a:gd name="T8" fmla="*/ 0 60000 65536"/>
              <a:gd name="T9" fmla="*/ 0 w 37313"/>
              <a:gd name="T10" fmla="*/ 0 h 21600"/>
              <a:gd name="T11" fmla="*/ 37313 w 373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13" h="21600" fill="none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</a:path>
              <a:path w="37313" h="21600" stroke="0" extrusionOk="0">
                <a:moveTo>
                  <a:pt x="-1" y="9307"/>
                </a:moveTo>
                <a:cubicBezTo>
                  <a:pt x="4034" y="3478"/>
                  <a:pt x="10671" y="-1"/>
                  <a:pt x="17761" y="0"/>
                </a:cubicBezTo>
                <a:cubicBezTo>
                  <a:pt x="26134" y="0"/>
                  <a:pt x="33754" y="4839"/>
                  <a:pt x="37313" y="12419"/>
                </a:cubicBezTo>
                <a:lnTo>
                  <a:pt x="17761" y="21600"/>
                </a:lnTo>
                <a:lnTo>
                  <a:pt x="-1" y="9307"/>
                </a:lnTo>
                <a:close/>
              </a:path>
            </a:pathLst>
          </a:custGeom>
          <a:noFill/>
          <a:ln w="63360">
            <a:solidFill>
              <a:srgbClr val="00FF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120" name="AutoShape 5"/>
          <p:cNvSpPr>
            <a:spLocks noChangeArrowheads="1"/>
          </p:cNvSpPr>
          <p:nvPr/>
        </p:nvSpPr>
        <p:spPr bwMode="auto">
          <a:xfrm>
            <a:off x="5576888" y="3552825"/>
            <a:ext cx="1795462" cy="454025"/>
          </a:xfrm>
          <a:prstGeom prst="roundRect">
            <a:avLst>
              <a:gd name="adj" fmla="val 273"/>
            </a:avLst>
          </a:prstGeom>
          <a:solidFill>
            <a:srgbClr val="FFFFFF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600">
                <a:solidFill>
                  <a:srgbClr val="2300DC"/>
                </a:solidFill>
                <a:cs typeface="Arial" charset="0"/>
              </a:rPr>
              <a:t>Economy</a:t>
            </a:r>
          </a:p>
        </p:txBody>
      </p:sp>
      <p:sp>
        <p:nvSpPr>
          <p:cNvPr id="47121" name="Line 5"/>
          <p:cNvSpPr>
            <a:spLocks noChangeShapeType="1"/>
          </p:cNvSpPr>
          <p:nvPr/>
        </p:nvSpPr>
        <p:spPr bwMode="auto">
          <a:xfrm flipH="1" flipV="1">
            <a:off x="4448175" y="3921125"/>
            <a:ext cx="1417638" cy="1019175"/>
          </a:xfrm>
          <a:prstGeom prst="line">
            <a:avLst/>
          </a:prstGeom>
          <a:noFill/>
          <a:ln w="7200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7123" name="Text Box 3"/>
          <p:cNvSpPr txBox="1">
            <a:spLocks noChangeArrowheads="1"/>
          </p:cNvSpPr>
          <p:nvPr/>
        </p:nvSpPr>
        <p:spPr bwMode="auto">
          <a:xfrm>
            <a:off x="198438" y="1333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000">
                <a:solidFill>
                  <a:srgbClr val="646464"/>
                </a:solidFill>
                <a:cs typeface="Arial" charset="0"/>
              </a:rPr>
              <a:t>T21-Sénégal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000">
                <a:solidFill>
                  <a:srgbClr val="646464"/>
                </a:solidFill>
                <a:cs typeface="Arial" charset="0"/>
              </a:rPr>
              <a:t>Est adaptable</a:t>
            </a:r>
            <a:endParaRPr lang="en-US" altLang="de-DE" sz="3000">
              <a:solidFill>
                <a:srgbClr val="646464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463550" y="1628775"/>
            <a:ext cx="8216900" cy="451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15963" lvl="1" indent="-258763" eaLnBrk="1" hangingPunct="1">
              <a:spcBef>
                <a:spcPts val="1800"/>
              </a:spcBef>
              <a:buFont typeface="Times New Roman" pitchFamily="18" charset="0"/>
              <a:buChar char="–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fr-FR" altLang="fr-FR" sz="2800" b="1">
                <a:solidFill>
                  <a:srgbClr val="000000"/>
                </a:solidFill>
                <a:cs typeface="Arial" charset="0"/>
              </a:rPr>
              <a:t>Étude prospective Sénégal 2035</a:t>
            </a:r>
          </a:p>
          <a:p>
            <a:pPr marL="715963" lvl="1" indent="-258763" eaLnBrk="1" hangingPunct="1">
              <a:spcBef>
                <a:spcPts val="1800"/>
              </a:spcBef>
              <a:buFont typeface="Times New Roman" pitchFamily="18" charset="0"/>
              <a:buChar char="–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fr-FR" sz="2800" b="1">
                <a:latin typeface="Times New Roman" pitchFamily="18" charset="0"/>
                <a:cs typeface="Times New Roman" pitchFamily="18" charset="0"/>
              </a:rPr>
              <a:t>Articulation de l’Etude prospective avec le PSE</a:t>
            </a:r>
            <a:endParaRPr lang="fr-FR" altLang="fr-FR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5963" lvl="1" indent="-258763" eaLnBrk="1" hangingPunct="1">
              <a:spcBef>
                <a:spcPts val="1800"/>
              </a:spcBef>
              <a:buFont typeface="Times New Roman" pitchFamily="18" charset="0"/>
              <a:buChar char="–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fr-FR" altLang="fr-FR" sz="2800" b="1">
                <a:solidFill>
                  <a:srgbClr val="000000"/>
                </a:solidFill>
                <a:cs typeface="Arial" charset="0"/>
              </a:rPr>
              <a:t>PSE et Inclusion sociale</a:t>
            </a:r>
          </a:p>
          <a:p>
            <a:pPr marL="715963" lvl="1" indent="-258763" eaLnBrk="1" hangingPunct="1">
              <a:spcBef>
                <a:spcPts val="1800"/>
              </a:spcBef>
              <a:buFont typeface="Times New Roman" pitchFamily="18" charset="0"/>
              <a:buChar char="–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fr-FR" altLang="fr-FR" sz="2800" b="1">
                <a:solidFill>
                  <a:srgbClr val="000000"/>
                </a:solidFill>
                <a:cs typeface="Arial" charset="0"/>
              </a:rPr>
              <a:t>Impact de l’exploitation du pétrole et du gaz sur l’économie </a:t>
            </a:r>
          </a:p>
          <a:p>
            <a:pPr marL="715963" lvl="1" indent="-258763" eaLnBrk="1" hangingPunct="1">
              <a:spcBef>
                <a:spcPts val="1800"/>
              </a:spcBef>
              <a:buFont typeface="Times New Roman" pitchFamily="18" charset="0"/>
              <a:buChar char="–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fr-FR" altLang="de-DE" sz="2800" b="1">
                <a:cs typeface="Arial" charset="0"/>
              </a:rPr>
              <a:t>Changements climatiques et croissance économique : une analyse prospective</a:t>
            </a:r>
            <a:endParaRPr lang="fr-FR" altLang="fr-FR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155" name="Titre 1"/>
          <p:cNvSpPr txBox="1">
            <a:spLocks/>
          </p:cNvSpPr>
          <p:nvPr/>
        </p:nvSpPr>
        <p:spPr bwMode="auto">
          <a:xfrm>
            <a:off x="107950" y="331788"/>
            <a:ext cx="77866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altLang="de-DE" sz="3000">
                <a:solidFill>
                  <a:srgbClr val="646464"/>
                </a:solidFill>
                <a:cs typeface="Arial" charset="0"/>
              </a:rPr>
              <a:t>Utilisation du T21-Sénégal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fr-FR" sz="2800" b="1" dirty="0" smtClean="0">
              <a:latin typeface="Arial" charset="0"/>
              <a:cs typeface="Arial" charset="0"/>
            </a:endParaRPr>
          </a:p>
          <a:p>
            <a:pPr marL="511175" indent="-511175" algn="ctr">
              <a:spcBef>
                <a:spcPts val="475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fr-FR" sz="2800" dirty="0">
                <a:latin typeface="Arial" charset="0"/>
                <a:cs typeface="Arial" charset="0"/>
              </a:rPr>
              <a:t>Partie </a:t>
            </a:r>
            <a:r>
              <a:rPr lang="fr-FR" sz="2800" dirty="0" smtClean="0">
                <a:latin typeface="Arial" charset="0"/>
                <a:cs typeface="Arial" charset="0"/>
              </a:rPr>
              <a:t>III</a:t>
            </a:r>
          </a:p>
          <a:p>
            <a:pPr marL="511175" indent="-511175" algn="ctr">
              <a:spcBef>
                <a:spcPts val="475"/>
              </a:spcBef>
              <a:buClr>
                <a:schemeClr val="tx1"/>
              </a:buClr>
              <a:buFont typeface="Arial" charset="0"/>
              <a:buNone/>
              <a:defRPr/>
            </a:pPr>
            <a:endParaRPr lang="fr-FR" sz="2800" dirty="0" smtClean="0">
              <a:latin typeface="Arial" charset="0"/>
              <a:cs typeface="Arial" charset="0"/>
            </a:endParaRPr>
          </a:p>
          <a:p>
            <a:pPr marL="511175" indent="-511175" algn="ctr">
              <a:spcBef>
                <a:spcPts val="475"/>
              </a:spcBef>
              <a:buClr>
                <a:schemeClr val="tx1"/>
              </a:buClr>
              <a:buFont typeface="Arial" charset="0"/>
              <a:buNone/>
              <a:defRPr/>
            </a:pPr>
            <a:endParaRPr lang="fr-FR" sz="2800" dirty="0">
              <a:latin typeface="Arial" charset="0"/>
              <a:cs typeface="Arial" charset="0"/>
            </a:endParaRPr>
          </a:p>
          <a:p>
            <a:pPr marL="511175" indent="-511175" algn="ctr">
              <a:spcBef>
                <a:spcPts val="475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fr-FR" sz="2800" b="1" dirty="0" smtClean="0">
                <a:latin typeface="Arial" charset="0"/>
                <a:cs typeface="Arial" charset="0"/>
              </a:rPr>
              <a:t>«</a:t>
            </a:r>
            <a:r>
              <a:rPr lang="fr-FR" sz="2800" b="1" dirty="0">
                <a:latin typeface="Arial" charset="0"/>
                <a:cs typeface="Arial" charset="0"/>
              </a:rPr>
              <a:t> Résultats </a:t>
            </a:r>
            <a:r>
              <a:rPr lang="fr-FR" sz="2800" b="1" dirty="0" smtClean="0">
                <a:latin typeface="Arial" charset="0"/>
                <a:cs typeface="Arial" charset="0"/>
              </a:rPr>
              <a:t>de scenarii élaborés à partir d’orientations du PRACAS </a:t>
            </a:r>
            <a:r>
              <a:rPr lang="fr-FR" sz="2800" b="1" dirty="0">
                <a:latin typeface="Arial" charset="0"/>
                <a:cs typeface="Arial" charset="0"/>
              </a:rPr>
              <a:t>»</a:t>
            </a:r>
            <a:endParaRPr lang="fr-FR" sz="2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685800" y="1296988"/>
            <a:ext cx="7978775" cy="1004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tabLst>
                <a:tab pos="777875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  <a:tab pos="9761538" algn="l"/>
              </a:tabLst>
            </a:pPr>
            <a:r>
              <a:rPr lang="fr-FR" altLang="de-DE" sz="2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But : </a:t>
            </a:r>
            <a:r>
              <a:rPr lang="fr-FR" altLang="de-DE" sz="2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Étudier les impacts multisectoriels </a:t>
            </a:r>
            <a:r>
              <a:rPr lang="fr-FR" altLang="de-DE" sz="2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à partir d’orientations du </a:t>
            </a:r>
            <a:r>
              <a:rPr lang="fr-FR" altLang="de-DE" sz="2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PRACAS et élaborer des recommandations</a:t>
            </a:r>
          </a:p>
        </p:txBody>
      </p:sp>
      <p:sp>
        <p:nvSpPr>
          <p:cNvPr id="52227" name="Pfeil nach rechts 1"/>
          <p:cNvSpPr>
            <a:spLocks noChangeArrowheads="1"/>
          </p:cNvSpPr>
          <p:nvPr/>
        </p:nvSpPr>
        <p:spPr bwMode="auto">
          <a:xfrm>
            <a:off x="228600" y="5935663"/>
            <a:ext cx="8763000" cy="304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buClr>
                <a:srgbClr val="000000"/>
              </a:buClr>
              <a:buFont typeface="Times New Roman" pitchFamily="18" charset="0"/>
              <a:buNone/>
            </a:pPr>
            <a:endParaRPr lang="de-DE" altLang="de-DE" sz="1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228" name="Textfeld 2"/>
          <p:cNvSpPr txBox="1">
            <a:spLocks noChangeArrowheads="1"/>
          </p:cNvSpPr>
          <p:nvPr/>
        </p:nvSpPr>
        <p:spPr bwMode="auto">
          <a:xfrm>
            <a:off x="304800" y="6319838"/>
            <a:ext cx="892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>
                <a:cs typeface="Arial" charset="0"/>
              </a:rPr>
              <a:t>2013</a:t>
            </a:r>
          </a:p>
        </p:txBody>
      </p:sp>
      <p:sp>
        <p:nvSpPr>
          <p:cNvPr id="52229" name="Textfeld 8"/>
          <p:cNvSpPr txBox="1">
            <a:spLocks noChangeArrowheads="1"/>
          </p:cNvSpPr>
          <p:nvPr/>
        </p:nvSpPr>
        <p:spPr bwMode="auto">
          <a:xfrm>
            <a:off x="1524000" y="6316663"/>
            <a:ext cx="892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>
                <a:cs typeface="Arial" charset="0"/>
              </a:rPr>
              <a:t>2015</a:t>
            </a:r>
          </a:p>
        </p:txBody>
      </p:sp>
      <p:sp>
        <p:nvSpPr>
          <p:cNvPr id="52230" name="Textfeld 9"/>
          <p:cNvSpPr txBox="1">
            <a:spLocks noChangeArrowheads="1"/>
          </p:cNvSpPr>
          <p:nvPr/>
        </p:nvSpPr>
        <p:spPr bwMode="auto">
          <a:xfrm>
            <a:off x="2743200" y="6319838"/>
            <a:ext cx="892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>
                <a:cs typeface="Arial" charset="0"/>
              </a:rPr>
              <a:t>2017</a:t>
            </a:r>
          </a:p>
        </p:txBody>
      </p:sp>
      <p:sp>
        <p:nvSpPr>
          <p:cNvPr id="52231" name="Textfeld 10"/>
          <p:cNvSpPr txBox="1">
            <a:spLocks noChangeArrowheads="1"/>
          </p:cNvSpPr>
          <p:nvPr/>
        </p:nvSpPr>
        <p:spPr bwMode="auto">
          <a:xfrm>
            <a:off x="7772400" y="6300788"/>
            <a:ext cx="892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>
                <a:cs typeface="Arial" charset="0"/>
              </a:rPr>
              <a:t>2035</a:t>
            </a:r>
          </a:p>
        </p:txBody>
      </p:sp>
      <p:sp>
        <p:nvSpPr>
          <p:cNvPr id="4" name="Rechteckiger Pfeil 3"/>
          <p:cNvSpPr/>
          <p:nvPr/>
        </p:nvSpPr>
        <p:spPr bwMode="auto">
          <a:xfrm>
            <a:off x="685800" y="2420938"/>
            <a:ext cx="511175" cy="3514725"/>
          </a:xfrm>
          <a:prstGeom prst="ben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 sz="1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233" name="Abgerundetes Rechteck 4"/>
          <p:cNvSpPr>
            <a:spLocks noChangeArrowheads="1"/>
          </p:cNvSpPr>
          <p:nvPr/>
        </p:nvSpPr>
        <p:spPr bwMode="auto">
          <a:xfrm>
            <a:off x="1295400" y="2205038"/>
            <a:ext cx="7696200" cy="74771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de-DE" altLang="de-DE" sz="2000" dirty="0">
                <a:solidFill>
                  <a:schemeClr val="bg1"/>
                </a:solidFill>
                <a:cs typeface="Arial" charset="0"/>
              </a:rPr>
              <a:t>‚Sans PRACAS‘ : </a:t>
            </a:r>
            <a:r>
              <a:rPr lang="fr-FR" altLang="de-DE" sz="2000" dirty="0">
                <a:solidFill>
                  <a:schemeClr val="bg1"/>
                </a:solidFill>
                <a:cs typeface="Arial" charset="0"/>
              </a:rPr>
              <a:t>PRACAS n'a pas été mis en œuvre en 2014, conservation des politiques de 2013 jusqu’en 2050</a:t>
            </a:r>
            <a:r>
              <a:rPr lang="de-DE" altLang="de-DE" sz="2000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13" name="Rechteckiger Pfeil 12"/>
          <p:cNvSpPr/>
          <p:nvPr/>
        </p:nvSpPr>
        <p:spPr bwMode="auto">
          <a:xfrm>
            <a:off x="1858963" y="3265488"/>
            <a:ext cx="509587" cy="2670175"/>
          </a:xfrm>
          <a:prstGeom prst="ben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 sz="1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235" name="Abgerundetes Rechteck 16"/>
          <p:cNvSpPr>
            <a:spLocks noChangeArrowheads="1"/>
          </p:cNvSpPr>
          <p:nvPr/>
        </p:nvSpPr>
        <p:spPr bwMode="auto">
          <a:xfrm>
            <a:off x="2468563" y="3068638"/>
            <a:ext cx="6523037" cy="746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de-DE" altLang="de-DE" sz="2000">
                <a:solidFill>
                  <a:schemeClr val="bg1"/>
                </a:solidFill>
                <a:cs typeface="Arial" charset="0"/>
              </a:rPr>
              <a:t>‚PRACAS 2015‘ : </a:t>
            </a:r>
            <a:r>
              <a:rPr lang="fr-FR" altLang="de-DE" sz="2000">
                <a:solidFill>
                  <a:schemeClr val="bg1"/>
                </a:solidFill>
                <a:cs typeface="Arial" charset="0"/>
              </a:rPr>
              <a:t>PRACAS est mis en œuvre en 2014, conservation des politiques de 2015 jusqu’en 2050</a:t>
            </a:r>
            <a:endParaRPr lang="de-DE" altLang="de-DE" sz="2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Rechteckiger Pfeil 17"/>
          <p:cNvSpPr/>
          <p:nvPr/>
        </p:nvSpPr>
        <p:spPr bwMode="auto">
          <a:xfrm>
            <a:off x="3074988" y="4221163"/>
            <a:ext cx="511175" cy="1714500"/>
          </a:xfrm>
          <a:prstGeom prst="ben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 sz="1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237" name="Abgerundetes Rechteck 18"/>
          <p:cNvSpPr>
            <a:spLocks noChangeArrowheads="1"/>
          </p:cNvSpPr>
          <p:nvPr/>
        </p:nvSpPr>
        <p:spPr bwMode="auto">
          <a:xfrm>
            <a:off x="3684588" y="3933825"/>
            <a:ext cx="5307012" cy="159543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de-DE" sz="2000" dirty="0">
                <a:solidFill>
                  <a:schemeClr val="bg1"/>
                </a:solidFill>
                <a:cs typeface="Arial" charset="0"/>
              </a:rPr>
              <a:t>‚PRACAS 2017‘ : continuation de la mise en œuvre du  PRACAS d’ici à 2017, y compris une redistribution continue du budget, conservation des politiques de 2017 jusqu’en 2050 </a:t>
            </a:r>
          </a:p>
        </p:txBody>
      </p:sp>
      <p:sp>
        <p:nvSpPr>
          <p:cNvPr id="52238" name="Text Box 3"/>
          <p:cNvSpPr txBox="1">
            <a:spLocks noChangeArrowheads="1"/>
          </p:cNvSpPr>
          <p:nvPr/>
        </p:nvSpPr>
        <p:spPr bwMode="auto">
          <a:xfrm>
            <a:off x="198438" y="1333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000" dirty="0">
                <a:solidFill>
                  <a:srgbClr val="646464"/>
                </a:solidFill>
                <a:cs typeface="Arial" charset="0"/>
              </a:rPr>
              <a:t>Analyse </a:t>
            </a:r>
            <a:r>
              <a:rPr lang="fr-FR" altLang="de-DE" sz="3000" dirty="0" smtClean="0">
                <a:solidFill>
                  <a:srgbClr val="646464"/>
                </a:solidFill>
                <a:cs typeface="Arial" charset="0"/>
              </a:rPr>
              <a:t>d’orientations du </a:t>
            </a:r>
            <a:r>
              <a:rPr lang="fr-FR" altLang="de-DE" sz="3000" dirty="0">
                <a:solidFill>
                  <a:srgbClr val="646464"/>
                </a:solidFill>
                <a:cs typeface="Arial" charset="0"/>
              </a:rPr>
              <a:t>PRACAS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000" dirty="0">
                <a:solidFill>
                  <a:srgbClr val="646464"/>
                </a:solidFill>
                <a:cs typeface="Arial" charset="0"/>
              </a:rPr>
              <a:t>Définition des scénarii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0" y="260648"/>
          <a:ext cx="9143997" cy="6389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98"/>
                <a:gridCol w="2057400"/>
                <a:gridCol w="76200"/>
                <a:gridCol w="3886200"/>
                <a:gridCol w="914400"/>
                <a:gridCol w="914400"/>
                <a:gridCol w="914399"/>
              </a:tblGrid>
              <a:tr h="700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Axe stratégiques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Politique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Sans </a:t>
                      </a:r>
                      <a:r>
                        <a:rPr lang="fr-FR" sz="1400" dirty="0" smtClean="0">
                          <a:effectLst/>
                        </a:rPr>
                        <a:t>PRACAS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2013-50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PRACAS 2015</a:t>
                      </a:r>
                      <a:endParaRPr lang="de-DE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2015-50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PRACAS 2017</a:t>
                      </a:r>
                      <a:endParaRPr lang="de-DE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2017-50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170931">
                <a:tc rowSpan="1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Stratégies d’ensemble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vert="vert27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1. Intensification de la production agricole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Reconstitution du capital semencier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de-DE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+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15667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Subventions d’engrais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+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=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-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15667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Formations et conseil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-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=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+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3133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Pratiques de faibles intrants chimiques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=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+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15667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Parc matériel agricole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-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+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15667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2. Maitrise de l’eau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Irrigation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-  - 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-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16139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3. Recherche, formation, conseil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R&amp;D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+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15667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Formations et conseil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-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+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3133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4. Valorisation, mise en marché </a:t>
                      </a:r>
                      <a:r>
                        <a:rPr lang="fr-FR" sz="1400" dirty="0">
                          <a:effectLst/>
                        </a:rPr>
                        <a:t>(Stockages, transformations)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-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+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3133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5. Gestion de la qualité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Gestion et le contrôle de la qualité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-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+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16638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Sécurisation foncière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=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+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313354">
                <a:tc rowSpan="10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Mesures d’accompagnements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vert="vert27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1. Mécanismes de financemen</a:t>
                      </a:r>
                      <a:r>
                        <a:rPr lang="fr-FR" sz="1400" dirty="0">
                          <a:effectLst/>
                        </a:rPr>
                        <a:t>t (Budget de l’agriculture)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=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15667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2. Gestion durable des terres agricoles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+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+ +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3133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3. Réformes sur les subventions </a:t>
                      </a:r>
                      <a:r>
                        <a:rPr lang="fr-FR" sz="1400" dirty="0">
                          <a:effectLst/>
                        </a:rPr>
                        <a:t>(Autres intrants et subventions)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+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=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-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16083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4. Assurance agricoles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+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26245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5. Conseil et </a:t>
                      </a:r>
                      <a:r>
                        <a:rPr lang="fr-FR" sz="1400" b="1" dirty="0" smtClean="0">
                          <a:effectLst/>
                        </a:rPr>
                        <a:t>renforcement </a:t>
                      </a:r>
                      <a:r>
                        <a:rPr lang="fr-FR" sz="1400" b="1" dirty="0">
                          <a:effectLst/>
                        </a:rPr>
                        <a:t>de capacité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Appui aux organisations paysannes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-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=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1669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Formations et conseil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-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+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30566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6. Autonomisation des femmes </a:t>
                      </a:r>
                      <a:r>
                        <a:rPr lang="fr-FR" sz="1400" b="0" dirty="0">
                          <a:effectLst/>
                        </a:rPr>
                        <a:t>(Appui des femmes)</a:t>
                      </a:r>
                      <a:endParaRPr lang="de-D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+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16638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7. Nutrition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Formations et conseil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-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+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16950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Appui de l’agriculture familiale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=</a:t>
                      </a:r>
                      <a:endParaRPr lang="de-D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+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b"/>
                </a:tc>
              </a:tr>
              <a:tr h="3133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8. Statistiques agricoles et rurales </a:t>
                      </a:r>
                      <a:r>
                        <a:rPr lang="fr-FR" sz="1400" b="0" dirty="0">
                          <a:effectLst/>
                        </a:rPr>
                        <a:t>(Aucune hypothèse concernant cette politique dans les scénarii)</a:t>
                      </a:r>
                      <a:endParaRPr lang="de-D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457200" y="471488"/>
            <a:ext cx="7329488" cy="725487"/>
          </a:xfrm>
        </p:spPr>
        <p:txBody>
          <a:bodyPr/>
          <a:lstStyle/>
          <a:p>
            <a:r>
              <a:rPr lang="fr-CH" altLang="de-DE" smtClean="0">
                <a:latin typeface="Arial" charset="0"/>
                <a:cs typeface="Arial" charset="0"/>
              </a:rPr>
              <a:t>Table des matières</a:t>
            </a:r>
            <a:endParaRPr lang="de-CH" altLang="de-DE" smtClean="0">
              <a:latin typeface="Arial" charset="0"/>
              <a:cs typeface="Arial" charset="0"/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>
          <a:xfrm>
            <a:off x="395288" y="2287588"/>
            <a:ext cx="8229600" cy="35179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altLang="de-DE" sz="2800" b="1" smtClean="0">
                <a:latin typeface="Arial" charset="0"/>
                <a:cs typeface="Arial" charset="0"/>
              </a:rPr>
              <a:t>Partie I</a:t>
            </a:r>
            <a:r>
              <a:rPr lang="fr-FR" altLang="de-DE" sz="2800" smtClean="0">
                <a:latin typeface="Arial" charset="0"/>
                <a:cs typeface="Arial" charset="0"/>
              </a:rPr>
              <a:t> – Projet CCGA</a:t>
            </a:r>
          </a:p>
          <a:p>
            <a:pPr marL="0" indent="0">
              <a:buFont typeface="Arial" charset="0"/>
              <a:buNone/>
            </a:pPr>
            <a:endParaRPr lang="fr-FR" altLang="de-DE" sz="28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fr-FR" altLang="de-DE" sz="2800" b="1" smtClean="0">
                <a:latin typeface="Arial" charset="0"/>
                <a:cs typeface="Arial" charset="0"/>
              </a:rPr>
              <a:t>Partie II</a:t>
            </a:r>
            <a:r>
              <a:rPr lang="fr-FR" altLang="de-DE" sz="2800" smtClean="0">
                <a:latin typeface="Arial" charset="0"/>
                <a:cs typeface="Arial" charset="0"/>
              </a:rPr>
              <a:t> – Modèle T21-Sénégal</a:t>
            </a:r>
          </a:p>
          <a:p>
            <a:pPr marL="0" indent="0">
              <a:buFont typeface="Arial" charset="0"/>
              <a:buNone/>
            </a:pPr>
            <a:endParaRPr lang="fr-FR" altLang="de-DE" sz="28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fr-FR" altLang="de-DE" sz="2800" b="1" smtClean="0">
                <a:latin typeface="Arial" charset="0"/>
                <a:cs typeface="Arial" charset="0"/>
              </a:rPr>
              <a:t>Partie III – </a:t>
            </a:r>
            <a:r>
              <a:rPr lang="fr-FR" altLang="de-DE" sz="2800" smtClean="0">
                <a:latin typeface="Arial" charset="0"/>
                <a:cs typeface="Arial" charset="0"/>
              </a:rPr>
              <a:t>Résultats de l’analyse du PRACAS </a:t>
            </a:r>
            <a:endParaRPr lang="fr-CH" altLang="de-DE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457200" y="609600"/>
            <a:ext cx="74676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altLang="de-DE">
              <a:cs typeface="Arial" charset="0"/>
            </a:endParaRPr>
          </a:p>
        </p:txBody>
      </p:sp>
      <p:pic>
        <p:nvPicPr>
          <p:cNvPr id="56323" name="Grafi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1905000"/>
            <a:ext cx="87058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34925" y="1984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000">
                <a:solidFill>
                  <a:srgbClr val="646464"/>
                </a:solidFill>
                <a:cs typeface="Arial" charset="0"/>
              </a:rPr>
              <a:t>Production végétale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609600"/>
            <a:ext cx="74676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altLang="de-DE">
              <a:cs typeface="Arial" charset="0"/>
            </a:endParaRPr>
          </a:p>
        </p:txBody>
      </p:sp>
      <p:pic>
        <p:nvPicPr>
          <p:cNvPr id="58371" name="Grafi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87614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34925" y="1984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000">
                <a:solidFill>
                  <a:srgbClr val="646464"/>
                </a:solidFill>
                <a:cs typeface="Arial" charset="0"/>
              </a:rPr>
              <a:t>Dépendance céréalière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63" y="1543050"/>
            <a:ext cx="9161463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feld 7"/>
          <p:cNvSpPr txBox="1">
            <a:spLocks noChangeArrowheads="1"/>
          </p:cNvSpPr>
          <p:nvPr/>
        </p:nvSpPr>
        <p:spPr bwMode="auto">
          <a:xfrm>
            <a:off x="7938" y="1143000"/>
            <a:ext cx="9136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1" hangingPunct="1">
              <a:spcBef>
                <a:spcPts val="800"/>
              </a:spcBef>
            </a:pPr>
            <a:r>
              <a:rPr lang="fr-FR" altLang="de-DE" sz="2000" b="1">
                <a:cs typeface="Arial" charset="0"/>
              </a:rPr>
              <a:t>Changement en % par rapport au scénario ‘PRACAS 2015’ en 2035 et 2050</a:t>
            </a:r>
            <a:endParaRPr lang="de-DE" altLang="de-DE" sz="2000" b="1">
              <a:cs typeface="Arial" charset="0"/>
            </a:endParaRP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4925" y="1984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000">
                <a:solidFill>
                  <a:srgbClr val="646464"/>
                </a:solidFill>
                <a:cs typeface="Arial" charset="0"/>
              </a:rPr>
              <a:t>Production agricole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feld 7"/>
          <p:cNvSpPr txBox="1">
            <a:spLocks noChangeArrowheads="1"/>
          </p:cNvSpPr>
          <p:nvPr/>
        </p:nvSpPr>
        <p:spPr bwMode="auto">
          <a:xfrm>
            <a:off x="7938" y="1143000"/>
            <a:ext cx="9136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1" hangingPunct="1">
              <a:spcBef>
                <a:spcPts val="800"/>
              </a:spcBef>
            </a:pPr>
            <a:r>
              <a:rPr lang="fr-FR" altLang="de-DE" sz="2000" b="1">
                <a:cs typeface="Arial" charset="0"/>
              </a:rPr>
              <a:t>Changement en % par rapport au scénario ‘PRACAS 2015’ en 2035 et 2050</a:t>
            </a:r>
            <a:endParaRPr lang="de-DE" altLang="de-DE" sz="2000" b="1">
              <a:cs typeface="Arial" charset="0"/>
            </a:endParaRPr>
          </a:p>
        </p:txBody>
      </p:sp>
      <p:pic>
        <p:nvPicPr>
          <p:cNvPr id="62467" name="Grafi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1524000"/>
            <a:ext cx="91360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34925" y="1984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000">
                <a:solidFill>
                  <a:srgbClr val="646464"/>
                </a:solidFill>
                <a:cs typeface="Arial" charset="0"/>
              </a:rPr>
              <a:t>Cultures spécifiques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feld 7"/>
          <p:cNvSpPr txBox="1">
            <a:spLocks noChangeArrowheads="1"/>
          </p:cNvSpPr>
          <p:nvPr/>
        </p:nvSpPr>
        <p:spPr bwMode="auto">
          <a:xfrm>
            <a:off x="7938" y="1143000"/>
            <a:ext cx="9136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1" hangingPunct="1">
              <a:spcBef>
                <a:spcPts val="800"/>
              </a:spcBef>
            </a:pPr>
            <a:r>
              <a:rPr lang="fr-FR" altLang="de-DE" sz="2000" b="1">
                <a:cs typeface="Arial" charset="0"/>
              </a:rPr>
              <a:t>Changement en % par rapport au scénario ‘PRACAS 2015’ en 2035 et 2050</a:t>
            </a:r>
            <a:endParaRPr lang="de-DE" altLang="de-DE" sz="2000" b="1">
              <a:cs typeface="Arial" charset="0"/>
            </a:endParaRPr>
          </a:p>
        </p:txBody>
      </p:sp>
      <p:pic>
        <p:nvPicPr>
          <p:cNvPr id="64515" name="Grafi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1543050"/>
            <a:ext cx="91217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34925" y="1984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000">
                <a:solidFill>
                  <a:srgbClr val="646464"/>
                </a:solidFill>
                <a:cs typeface="Arial" charset="0"/>
              </a:rPr>
              <a:t>Indicateurs sociaux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00138"/>
            <a:ext cx="6772275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4925" y="1984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000">
                <a:solidFill>
                  <a:srgbClr val="646464"/>
                </a:solidFill>
                <a:cs typeface="Arial" charset="0"/>
              </a:rPr>
              <a:t>Contribution des politiques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Grafi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31888"/>
            <a:ext cx="6248400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4925" y="1984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000">
                <a:solidFill>
                  <a:srgbClr val="646464"/>
                </a:solidFill>
                <a:cs typeface="Arial" charset="0"/>
              </a:rPr>
              <a:t>Objectifs et résultats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>
          <a:xfrm>
            <a:off x="250825" y="471488"/>
            <a:ext cx="7535863" cy="725487"/>
          </a:xfrm>
        </p:spPr>
        <p:txBody>
          <a:bodyPr/>
          <a:lstStyle/>
          <a:p>
            <a:r>
              <a:rPr lang="fr-CH" altLang="de-DE" smtClean="0">
                <a:latin typeface="Arial" charset="0"/>
                <a:cs typeface="Arial" charset="0"/>
              </a:rPr>
              <a:t>Conclusion</a:t>
            </a:r>
            <a:endParaRPr lang="de-CH" altLang="de-DE" smtClean="0">
              <a:latin typeface="Arial" charset="0"/>
              <a:cs typeface="Arial" charset="0"/>
            </a:endParaRPr>
          </a:p>
        </p:txBody>
      </p:sp>
      <p:sp>
        <p:nvSpPr>
          <p:cNvPr id="70659" name="Inhaltsplatzhalter 2"/>
          <p:cNvSpPr>
            <a:spLocks noGrp="1"/>
          </p:cNvSpPr>
          <p:nvPr>
            <p:ph idx="1"/>
          </p:nvPr>
        </p:nvSpPr>
        <p:spPr>
          <a:xfrm>
            <a:off x="250825" y="1484313"/>
            <a:ext cx="8686800" cy="48974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CH" altLang="de-DE" b="1" smtClean="0">
                <a:latin typeface="Arial" charset="0"/>
                <a:cs typeface="Arial" charset="0"/>
              </a:rPr>
              <a:t>PRACAS 2015</a:t>
            </a:r>
            <a:endParaRPr lang="fr-CH" altLang="de-DE" smtClean="0">
              <a:latin typeface="Arial" charset="0"/>
              <a:cs typeface="Arial" charset="0"/>
            </a:endParaRPr>
          </a:p>
          <a:p>
            <a:pPr lvl="1"/>
            <a:r>
              <a:rPr lang="fr-CH" altLang="de-DE" smtClean="0">
                <a:latin typeface="Arial" charset="0"/>
                <a:cs typeface="Arial" charset="0"/>
              </a:rPr>
              <a:t>Améliorations sur le moyen terme (par rapport au scénario ‘Sans PRACAS’)</a:t>
            </a:r>
          </a:p>
          <a:p>
            <a:pPr lvl="1"/>
            <a:r>
              <a:rPr lang="fr-CH" altLang="de-DE" smtClean="0">
                <a:latin typeface="Arial" charset="0"/>
                <a:cs typeface="Arial" charset="0"/>
              </a:rPr>
              <a:t>Ces améliorations ne sont pas soutenues à long terme (après 2035)</a:t>
            </a:r>
          </a:p>
          <a:p>
            <a:pPr lvl="1"/>
            <a:r>
              <a:rPr lang="fr-CH" altLang="de-DE" smtClean="0">
                <a:latin typeface="Arial" charset="0"/>
                <a:cs typeface="Arial" charset="0"/>
              </a:rPr>
              <a:t>Des politiques additionnelles sont nécessaires pour soutenir des améliorations à long terme</a:t>
            </a:r>
          </a:p>
          <a:p>
            <a:pPr marL="0" indent="0">
              <a:buFont typeface="Arial" charset="0"/>
              <a:buNone/>
            </a:pPr>
            <a:endParaRPr lang="fr-CH" altLang="de-DE" b="1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fr-CH" altLang="de-DE" b="1" smtClean="0">
                <a:latin typeface="Arial" charset="0"/>
                <a:cs typeface="Arial" charset="0"/>
              </a:rPr>
              <a:t>PRACAS 2017</a:t>
            </a:r>
            <a:endParaRPr lang="fr-CH" altLang="de-DE" smtClean="0">
              <a:latin typeface="Arial" charset="0"/>
              <a:cs typeface="Arial" charset="0"/>
            </a:endParaRPr>
          </a:p>
          <a:p>
            <a:pPr lvl="1"/>
            <a:r>
              <a:rPr lang="fr-FR" altLang="de-DE" smtClean="0">
                <a:latin typeface="Arial" charset="0"/>
                <a:cs typeface="Arial" charset="0"/>
              </a:rPr>
              <a:t>Des améliorations soutenues dans le moyen et long terme sont possibles</a:t>
            </a:r>
            <a:endParaRPr lang="fr-CH" altLang="de-DE" smtClean="0">
              <a:latin typeface="Arial" charset="0"/>
              <a:cs typeface="Arial" charset="0"/>
            </a:endParaRPr>
          </a:p>
          <a:p>
            <a:pPr lvl="1"/>
            <a:r>
              <a:rPr lang="fr-FR" altLang="de-DE" smtClean="0">
                <a:latin typeface="Arial" charset="0"/>
                <a:cs typeface="Arial" charset="0"/>
              </a:rPr>
              <a:t>Pour atteindre ces améliorations, des efforts importants sont nécessaires, tels qu’une redistribution fondamentale du budget</a:t>
            </a:r>
            <a:endParaRPr lang="fr-CH" altLang="de-DE" smtClean="0">
              <a:latin typeface="Arial" charset="0"/>
              <a:cs typeface="Arial" charset="0"/>
            </a:endParaRPr>
          </a:p>
          <a:p>
            <a:pPr lvl="1"/>
            <a:r>
              <a:rPr lang="fr-FR" altLang="de-DE" smtClean="0">
                <a:latin typeface="Arial" charset="0"/>
                <a:cs typeface="Arial" charset="0"/>
              </a:rPr>
              <a:t>Retards importants entre la mise en œuvre des politiques et leurs effets</a:t>
            </a:r>
            <a:r>
              <a:rPr lang="en-US" altLang="de-DE" smtClean="0">
                <a:latin typeface="Arial" charset="0"/>
                <a:cs typeface="Arial" charset="0"/>
              </a:rPr>
              <a:t> </a:t>
            </a:r>
            <a:r>
              <a:rPr lang="fr-FR" altLang="de-DE" smtClean="0">
                <a:latin typeface="Arial" charset="0"/>
                <a:cs typeface="Arial" charset="0"/>
              </a:rPr>
              <a:t>souligne l'importance d'agir maintenant</a:t>
            </a:r>
            <a:endParaRPr lang="fr-CH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1"/>
          <p:cNvSpPr>
            <a:spLocks noGrp="1"/>
          </p:cNvSpPr>
          <p:nvPr>
            <p:ph type="title"/>
          </p:nvPr>
        </p:nvSpPr>
        <p:spPr>
          <a:xfrm>
            <a:off x="250825" y="471488"/>
            <a:ext cx="7535863" cy="725487"/>
          </a:xfrm>
        </p:spPr>
        <p:txBody>
          <a:bodyPr/>
          <a:lstStyle/>
          <a:p>
            <a:r>
              <a:rPr lang="fr-CH" altLang="de-DE" dirty="0" smtClean="0">
                <a:latin typeface="Arial" charset="0"/>
                <a:cs typeface="Arial" charset="0"/>
              </a:rPr>
              <a:t>Proposition d’orientations (1)</a:t>
            </a:r>
            <a:endParaRPr lang="de-CH" altLang="de-DE" dirty="0" smtClean="0">
              <a:latin typeface="Arial" charset="0"/>
              <a:cs typeface="Arial" charset="0"/>
            </a:endParaRPr>
          </a:p>
        </p:txBody>
      </p:sp>
      <p:sp>
        <p:nvSpPr>
          <p:cNvPr id="72707" name="Inhaltsplatzhalter 2"/>
          <p:cNvSpPr>
            <a:spLocks noGrp="1"/>
          </p:cNvSpPr>
          <p:nvPr>
            <p:ph idx="1"/>
          </p:nvPr>
        </p:nvSpPr>
        <p:spPr>
          <a:xfrm>
            <a:off x="250825" y="1484313"/>
            <a:ext cx="8686800" cy="48974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CH" altLang="de-DE" b="1" dirty="0" smtClean="0">
                <a:latin typeface="Arial" charset="0"/>
                <a:cs typeface="Arial" charset="0"/>
              </a:rPr>
              <a:t>Agro-écologie</a:t>
            </a:r>
          </a:p>
          <a:p>
            <a:pPr lvl="1"/>
            <a:r>
              <a:rPr lang="fr-FR" altLang="de-DE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Augmenter considérablement le budget destiné à la formation sur les techniques d’agro-écologie</a:t>
            </a:r>
            <a:endParaRPr lang="fr-CH" altLang="de-DE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fr-CH" altLang="de-DE" b="1" dirty="0" smtClean="0">
                <a:latin typeface="Arial" charset="0"/>
                <a:cs typeface="Arial" charset="0"/>
              </a:rPr>
              <a:t>Exploitation agricole</a:t>
            </a:r>
            <a:endParaRPr lang="fr-CH" altLang="de-DE" dirty="0" smtClean="0">
              <a:latin typeface="Arial" charset="0"/>
              <a:cs typeface="Arial" charset="0"/>
            </a:endParaRPr>
          </a:p>
          <a:p>
            <a:pPr lvl="1"/>
            <a:r>
              <a:rPr lang="fr-FR" altLang="de-DE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Accroître l’appui à l’agriculture familiale</a:t>
            </a:r>
          </a:p>
          <a:p>
            <a:pPr lvl="1"/>
            <a:r>
              <a:rPr lang="fr-FR" altLang="de-DE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Renforcer l'appui aux femmes</a:t>
            </a:r>
            <a:endParaRPr lang="fr-CH" altLang="de-DE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fr-CH" altLang="de-DE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Gestion des terres / droit foncier</a:t>
            </a:r>
          </a:p>
          <a:p>
            <a:pPr lvl="1"/>
            <a:r>
              <a:rPr lang="fr-FR" altLang="de-DE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Promouvoir la gestion durable des terres</a:t>
            </a:r>
          </a:p>
          <a:p>
            <a:pPr lvl="1"/>
            <a:r>
              <a:rPr lang="fr-FR" altLang="de-DE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Sécuriser les droits fonciers</a:t>
            </a:r>
          </a:p>
          <a:p>
            <a:pPr marL="0" indent="0">
              <a:buFont typeface="Arial" charset="0"/>
              <a:buNone/>
            </a:pPr>
            <a:r>
              <a:rPr lang="fr-CH" altLang="de-DE" b="1" dirty="0" smtClean="0">
                <a:latin typeface="Arial" charset="0"/>
                <a:cs typeface="Arial" charset="0"/>
              </a:rPr>
              <a:t>Facteurs de production</a:t>
            </a:r>
            <a:endParaRPr lang="fr-CH" altLang="de-DE" dirty="0" smtClean="0">
              <a:latin typeface="Arial" charset="0"/>
              <a:cs typeface="Arial" charset="0"/>
            </a:endParaRPr>
          </a:p>
          <a:p>
            <a:pPr lvl="1"/>
            <a:r>
              <a:rPr lang="fr-FR" altLang="de-DE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Accroître les dépenses publiques pour les semences et R&amp;D</a:t>
            </a:r>
          </a:p>
          <a:p>
            <a:pPr lvl="1"/>
            <a:r>
              <a:rPr lang="fr-FR" altLang="de-DE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Réduire l’investissement pour l’irrigation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/>
          <p:cNvSpPr>
            <a:spLocks noGrp="1"/>
          </p:cNvSpPr>
          <p:nvPr>
            <p:ph type="title"/>
          </p:nvPr>
        </p:nvSpPr>
        <p:spPr>
          <a:xfrm>
            <a:off x="250825" y="471488"/>
            <a:ext cx="7535863" cy="725487"/>
          </a:xfrm>
        </p:spPr>
        <p:txBody>
          <a:bodyPr/>
          <a:lstStyle/>
          <a:p>
            <a:r>
              <a:rPr lang="fr-CH" altLang="de-DE" dirty="0" smtClean="0">
                <a:latin typeface="Arial" charset="0"/>
                <a:cs typeface="Arial" charset="0"/>
              </a:rPr>
              <a:t>Proposition d’orientations (2)</a:t>
            </a:r>
            <a:endParaRPr lang="de-CH" altLang="de-DE" dirty="0" smtClean="0">
              <a:latin typeface="Arial" charset="0"/>
              <a:cs typeface="Arial" charset="0"/>
            </a:endParaRPr>
          </a:p>
        </p:txBody>
      </p:sp>
      <p:sp>
        <p:nvSpPr>
          <p:cNvPr id="74755" name="Inhaltsplatzhalter 2"/>
          <p:cNvSpPr>
            <a:spLocks noGrp="1"/>
          </p:cNvSpPr>
          <p:nvPr>
            <p:ph idx="1"/>
          </p:nvPr>
        </p:nvSpPr>
        <p:spPr>
          <a:xfrm>
            <a:off x="250825" y="1484313"/>
            <a:ext cx="8686800" cy="48974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CH" altLang="de-DE" b="1" smtClean="0">
                <a:latin typeface="Arial" charset="0"/>
                <a:cs typeface="Arial" charset="0"/>
              </a:rPr>
              <a:t>Résilience</a:t>
            </a:r>
            <a:endParaRPr lang="fr-CH" altLang="de-DE" smtClean="0">
              <a:latin typeface="Arial" charset="0"/>
              <a:cs typeface="Arial" charset="0"/>
            </a:endParaRPr>
          </a:p>
          <a:p>
            <a:pPr lvl="1"/>
            <a:r>
              <a:rPr lang="fr-FR" altLang="de-DE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Augmenter les dépenses pour l'assurance agricole </a:t>
            </a:r>
          </a:p>
          <a:p>
            <a:pPr marL="0" indent="0">
              <a:buFont typeface="Arial" charset="0"/>
              <a:buNone/>
            </a:pPr>
            <a:r>
              <a:rPr lang="fr-CH" altLang="de-DE" b="1" smtClean="0">
                <a:latin typeface="Arial" charset="0"/>
                <a:cs typeface="Arial" charset="0"/>
              </a:rPr>
              <a:t>Politique fiscale</a:t>
            </a:r>
            <a:endParaRPr lang="fr-CH" altLang="de-DE" smtClean="0">
              <a:latin typeface="Arial" charset="0"/>
              <a:cs typeface="Arial" charset="0"/>
            </a:endParaRPr>
          </a:p>
          <a:p>
            <a:pPr lvl="1"/>
            <a:r>
              <a:rPr lang="fr-FR" altLang="de-DE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Diminuer le budget pour les subventions</a:t>
            </a:r>
          </a:p>
          <a:p>
            <a:pPr lvl="1"/>
            <a:r>
              <a:rPr lang="fr-FR" altLang="de-DE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Maintenir le niveau du budget agricole (comme % par rapport au budget global)</a:t>
            </a:r>
            <a:endParaRPr lang="fr-CH" altLang="de-DE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fr-CH" altLang="de-DE" b="1" smtClean="0">
                <a:latin typeface="Arial" charset="0"/>
                <a:cs typeface="Arial" charset="0"/>
              </a:rPr>
              <a:t>Autres</a:t>
            </a:r>
            <a:endParaRPr lang="fr-CH" altLang="de-DE" smtClean="0">
              <a:latin typeface="Arial" charset="0"/>
              <a:cs typeface="Arial" charset="0"/>
            </a:endParaRPr>
          </a:p>
          <a:p>
            <a:pPr lvl="1"/>
            <a:r>
              <a:rPr lang="fr-FR" altLang="de-DE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Analyser et rediscuter certaines objectifs des politiques (PSE, PNIA)</a:t>
            </a:r>
          </a:p>
          <a:p>
            <a:pPr lvl="1"/>
            <a:r>
              <a:rPr lang="fr-FR" altLang="de-DE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Améliorer les données (en particulier: dépenses publiques de l'agriculture)</a:t>
            </a:r>
          </a:p>
          <a:p>
            <a:pPr lvl="1"/>
            <a:r>
              <a:rPr lang="fr-FR" altLang="de-DE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Faciliter  les synergies par un ensemble cohérent de politiques</a:t>
            </a:r>
          </a:p>
          <a:p>
            <a:pPr lvl="1"/>
            <a:r>
              <a:rPr lang="fr-FR" altLang="de-DE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Dépasser l'approche de planification sectorielle exclusive et renforcer les analyses intégrées</a:t>
            </a:r>
          </a:p>
          <a:p>
            <a:pPr lvl="1"/>
            <a:endParaRPr lang="fr-CH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fr-FR" altLang="de-DE" sz="2800" b="1" smtClean="0"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fr-FR" altLang="de-DE" sz="2800" smtClean="0"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fr-FR" altLang="de-DE" sz="2800" smtClean="0">
                <a:latin typeface="Arial" charset="0"/>
                <a:cs typeface="Arial" charset="0"/>
              </a:rPr>
              <a:t>Partie I</a:t>
            </a:r>
          </a:p>
          <a:p>
            <a:pPr marL="0" indent="0" algn="ctr">
              <a:buFont typeface="Arial" charset="0"/>
              <a:buNone/>
            </a:pPr>
            <a:endParaRPr lang="fr-FR" altLang="de-DE" sz="2800" smtClean="0"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fr-FR" altLang="de-DE" sz="2800" smtClean="0"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fr-FR" altLang="de-DE" sz="2800" b="1" smtClean="0">
                <a:latin typeface="Arial" charset="0"/>
                <a:cs typeface="Arial" charset="0"/>
              </a:rPr>
              <a:t>« Projet CCGA »</a:t>
            </a:r>
            <a:endParaRPr lang="de-CH" altLang="de-DE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Grafik 5"/>
          <p:cNvPicPr>
            <a:picLocks noChangeAspect="1" noChangeArrowheads="1"/>
          </p:cNvPicPr>
          <p:nvPr/>
        </p:nvPicPr>
        <p:blipFill>
          <a:blip r:embed="rId3"/>
          <a:srcRect l="16150" t="45198" r="49538" b="38530"/>
          <a:stretch>
            <a:fillRect/>
          </a:stretch>
        </p:blipFill>
        <p:spPr bwMode="auto">
          <a:xfrm>
            <a:off x="304800" y="4916488"/>
            <a:ext cx="324167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724400"/>
            <a:ext cx="217646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8" descr="https://pbs.twimg.com/profile_images/697409664800129024/wR5eCqh-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919913" y="48212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51520" y="2430463"/>
            <a:ext cx="8534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GB" sz="5400" i="1" dirty="0" err="1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Merci</a:t>
            </a:r>
            <a:r>
              <a:rPr lang="en-GB" sz="5400" i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sz="5400" i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pour </a:t>
            </a:r>
            <a:r>
              <a:rPr lang="en-GB" sz="5400" i="1" dirty="0" err="1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votre</a:t>
            </a:r>
            <a:r>
              <a:rPr lang="en-GB" sz="5400" i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attention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250825" y="471488"/>
            <a:ext cx="7535863" cy="725487"/>
          </a:xfrm>
        </p:spPr>
        <p:txBody>
          <a:bodyPr/>
          <a:lstStyle/>
          <a:p>
            <a:r>
              <a:rPr lang="fr-CH" altLang="de-DE" smtClean="0">
                <a:latin typeface="Arial" charset="0"/>
                <a:cs typeface="Arial" charset="0"/>
              </a:rPr>
              <a:t>Projet CCGA</a:t>
            </a:r>
            <a:endParaRPr lang="de-CH" altLang="de-DE" smtClean="0">
              <a:latin typeface="Arial" charset="0"/>
              <a:cs typeface="Arial" charset="0"/>
            </a:endParaRPr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250825" y="1484313"/>
            <a:ext cx="8686800" cy="5113039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CH" altLang="de-DE" b="1" dirty="0" smtClean="0">
                <a:latin typeface="Arial" charset="0"/>
                <a:cs typeface="Arial" charset="0"/>
              </a:rPr>
              <a:t>Objectif</a:t>
            </a:r>
            <a:endParaRPr lang="fr-CH" altLang="de-DE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fr-CH" altLang="de-DE" dirty="0" smtClean="0">
                <a:latin typeface="Arial" charset="0"/>
                <a:cs typeface="Arial" charset="0"/>
              </a:rPr>
              <a:t>Appuyer la planification intégrée et à long terme des politiques agricoles durables</a:t>
            </a:r>
          </a:p>
          <a:p>
            <a:pPr marL="0" indent="0">
              <a:buFont typeface="Arial" charset="0"/>
              <a:buNone/>
            </a:pPr>
            <a:endParaRPr lang="fr-CH" altLang="de-DE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fr-CH" altLang="de-DE" b="1" dirty="0" smtClean="0">
                <a:latin typeface="Arial" charset="0"/>
                <a:cs typeface="Arial" charset="0"/>
              </a:rPr>
              <a:t>Activités / Accomplissements</a:t>
            </a:r>
            <a:endParaRPr lang="fr-CH" altLang="de-DE" dirty="0" smtClean="0">
              <a:latin typeface="Arial" charset="0"/>
              <a:cs typeface="Arial" charset="0"/>
            </a:endParaRPr>
          </a:p>
          <a:p>
            <a:pPr lvl="1"/>
            <a:r>
              <a:rPr lang="fr-CH" altLang="de-DE" dirty="0" smtClean="0">
                <a:latin typeface="Arial" charset="0"/>
                <a:cs typeface="Arial" charset="0"/>
              </a:rPr>
              <a:t>Extension du modèle T21-Sénégal dans le domaine de l’agriculture</a:t>
            </a:r>
          </a:p>
          <a:p>
            <a:pPr lvl="1"/>
            <a:r>
              <a:rPr lang="fr-CH" altLang="de-DE" dirty="0" smtClean="0">
                <a:latin typeface="Arial" charset="0"/>
                <a:cs typeface="Arial" charset="0"/>
              </a:rPr>
              <a:t>Ateliers multisectoriels</a:t>
            </a:r>
          </a:p>
          <a:p>
            <a:pPr lvl="1"/>
            <a:r>
              <a:rPr lang="fr-CH" altLang="de-DE" dirty="0" smtClean="0">
                <a:latin typeface="Arial" charset="0"/>
                <a:cs typeface="Arial" charset="0"/>
              </a:rPr>
              <a:t>Analyse des politiques (par exemple : modèles d’agriculture, programmes/stratégies agricoles)</a:t>
            </a:r>
          </a:p>
          <a:p>
            <a:pPr lvl="1"/>
            <a:r>
              <a:rPr lang="fr-CH" altLang="de-DE" dirty="0" smtClean="0">
                <a:latin typeface="Arial" charset="0"/>
                <a:cs typeface="Arial" charset="0"/>
              </a:rPr>
              <a:t>Appui à l'institutionnalisation (équipe technique, collaboration interministérielle)</a:t>
            </a:r>
          </a:p>
          <a:p>
            <a:pPr lvl="1"/>
            <a:r>
              <a:rPr lang="fr-CH" altLang="de-DE" dirty="0" smtClean="0">
                <a:latin typeface="Arial" charset="0"/>
                <a:cs typeface="Arial" charset="0"/>
              </a:rPr>
              <a:t>Renforcement de capacités (10 experts formés)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250825" y="471488"/>
            <a:ext cx="7535863" cy="725487"/>
          </a:xfrm>
        </p:spPr>
        <p:txBody>
          <a:bodyPr/>
          <a:lstStyle/>
          <a:p>
            <a:r>
              <a:rPr lang="fr-CH" altLang="de-DE" smtClean="0">
                <a:latin typeface="Arial" charset="0"/>
                <a:cs typeface="Arial" charset="0"/>
              </a:rPr>
              <a:t>Projet CCGA</a:t>
            </a:r>
            <a:endParaRPr lang="de-CH" altLang="de-DE" smtClean="0">
              <a:latin typeface="Arial" charset="0"/>
              <a:cs typeface="Arial" charset="0"/>
            </a:endParaRPr>
          </a:p>
        </p:txBody>
      </p:sp>
      <p:sp>
        <p:nvSpPr>
          <p:cNvPr id="29699" name="Inhaltsplatzhalter 2"/>
          <p:cNvSpPr>
            <a:spLocks noGrp="1"/>
          </p:cNvSpPr>
          <p:nvPr>
            <p:ph idx="1"/>
          </p:nvPr>
        </p:nvSpPr>
        <p:spPr>
          <a:xfrm>
            <a:off x="250825" y="1484313"/>
            <a:ext cx="8686800" cy="48974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altLang="de-DE" b="1" dirty="0" smtClean="0">
                <a:latin typeface="Arial" charset="0"/>
                <a:cs typeface="Arial" charset="0"/>
              </a:rPr>
              <a:t>Prochaines étapes</a:t>
            </a:r>
            <a:endParaRPr lang="fr-FR" altLang="de-DE" dirty="0" smtClean="0">
              <a:latin typeface="Arial" charset="0"/>
              <a:cs typeface="Arial" charset="0"/>
            </a:endParaRPr>
          </a:p>
          <a:p>
            <a:pPr lvl="1">
              <a:spcBef>
                <a:spcPts val="1200"/>
              </a:spcBef>
            </a:pPr>
            <a:r>
              <a:rPr lang="fr-FR" altLang="de-DE" sz="2400" dirty="0" smtClean="0">
                <a:latin typeface="Arial" charset="0"/>
                <a:cs typeface="Arial" charset="0"/>
              </a:rPr>
              <a:t>Cours « Dynamiques des systèmes / T21 »</a:t>
            </a:r>
            <a:br>
              <a:rPr lang="fr-FR" altLang="de-DE" sz="2400" dirty="0" smtClean="0">
                <a:latin typeface="Arial" charset="0"/>
                <a:cs typeface="Arial" charset="0"/>
              </a:rPr>
            </a:br>
            <a:r>
              <a:rPr lang="fr-FR" altLang="de-DE" sz="2400" dirty="0" smtClean="0">
                <a:latin typeface="Arial" charset="0"/>
                <a:cs typeface="Arial" charset="0"/>
              </a:rPr>
              <a:t>dispensé par l’ENSAE à partir de 2016/2017 (module de 5 semaines)</a:t>
            </a:r>
          </a:p>
          <a:p>
            <a:pPr lvl="1">
              <a:spcBef>
                <a:spcPts val="1200"/>
              </a:spcBef>
            </a:pPr>
            <a:r>
              <a:rPr lang="fr-FR" altLang="de-DE" sz="2400" dirty="0" smtClean="0">
                <a:latin typeface="Arial" charset="0"/>
                <a:cs typeface="Arial" charset="0"/>
              </a:rPr>
              <a:t>Extension </a:t>
            </a:r>
            <a:r>
              <a:rPr lang="fr-FR" altLang="de-DE" sz="2400" dirty="0" err="1" smtClean="0">
                <a:latin typeface="Arial" charset="0"/>
                <a:cs typeface="Arial" charset="0"/>
              </a:rPr>
              <a:t>iSDG</a:t>
            </a:r>
            <a:r>
              <a:rPr lang="fr-FR" altLang="de-DE" sz="2400" dirty="0" smtClean="0">
                <a:latin typeface="Arial" charset="0"/>
                <a:cs typeface="Arial" charset="0"/>
              </a:rPr>
              <a:t/>
            </a:r>
            <a:br>
              <a:rPr lang="fr-FR" altLang="de-DE" sz="2400" dirty="0" smtClean="0">
                <a:latin typeface="Arial" charset="0"/>
                <a:cs typeface="Arial" charset="0"/>
              </a:rPr>
            </a:br>
            <a:r>
              <a:rPr lang="fr-FR" altLang="de-DE" sz="2400" dirty="0" smtClean="0">
                <a:latin typeface="Arial" charset="0"/>
                <a:cs typeface="Arial" charset="0"/>
              </a:rPr>
              <a:t>pour la planification de la mise en œuvre des ODD, en collaboration avec DGPPE / MEFP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fr-FR" sz="2800" b="1" dirty="0" smtClean="0">
              <a:latin typeface="Arial" charset="0"/>
              <a:cs typeface="Arial" charset="0"/>
            </a:endParaRPr>
          </a:p>
          <a:p>
            <a:pPr marL="511175" indent="-511175" algn="ctr">
              <a:spcBef>
                <a:spcPts val="475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fr-FR" sz="2800" dirty="0">
                <a:latin typeface="Arial" charset="0"/>
                <a:cs typeface="Arial" charset="0"/>
              </a:rPr>
              <a:t>Partie </a:t>
            </a:r>
            <a:r>
              <a:rPr lang="fr-FR" sz="2800" dirty="0" smtClean="0">
                <a:latin typeface="Arial" charset="0"/>
                <a:cs typeface="Arial" charset="0"/>
              </a:rPr>
              <a:t>II</a:t>
            </a:r>
          </a:p>
          <a:p>
            <a:pPr marL="511175" indent="-511175" algn="ctr">
              <a:spcBef>
                <a:spcPts val="475"/>
              </a:spcBef>
              <a:buClr>
                <a:schemeClr val="tx1"/>
              </a:buClr>
              <a:buFont typeface="Arial" charset="0"/>
              <a:buNone/>
              <a:defRPr/>
            </a:pPr>
            <a:endParaRPr lang="fr-FR" sz="2800" dirty="0" smtClean="0">
              <a:latin typeface="Arial" charset="0"/>
              <a:cs typeface="Arial" charset="0"/>
            </a:endParaRPr>
          </a:p>
          <a:p>
            <a:pPr marL="511175" indent="-511175" algn="ctr">
              <a:spcBef>
                <a:spcPts val="475"/>
              </a:spcBef>
              <a:buClr>
                <a:schemeClr val="tx1"/>
              </a:buClr>
              <a:buFont typeface="Arial" charset="0"/>
              <a:buNone/>
              <a:defRPr/>
            </a:pPr>
            <a:endParaRPr lang="fr-FR" sz="2800" dirty="0">
              <a:latin typeface="Arial" charset="0"/>
              <a:cs typeface="Arial" charset="0"/>
            </a:endParaRPr>
          </a:p>
          <a:p>
            <a:pPr marL="511175" indent="-511175" algn="ctr">
              <a:spcBef>
                <a:spcPts val="475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fr-FR" sz="2800" b="1" dirty="0" smtClean="0">
                <a:latin typeface="Arial" charset="0"/>
                <a:cs typeface="Arial" charset="0"/>
              </a:rPr>
              <a:t>« Modèle T21-Sénégal »</a:t>
            </a:r>
            <a:endParaRPr lang="fr-FR" sz="28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0" y="125413"/>
            <a:ext cx="8686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de-DE" sz="3000">
              <a:solidFill>
                <a:srgbClr val="646464"/>
              </a:solidFill>
              <a:cs typeface="Arial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 bwMode="auto">
          <a:xfrm>
            <a:off x="611188" y="2781300"/>
            <a:ext cx="8424862" cy="26638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64646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46464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46464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46464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46464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64646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64646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64646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646464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modèle de projection à moyen et long termes pour la planification du développement.</a:t>
            </a:r>
            <a:endParaRPr lang="fr-FR" sz="8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938463" y="1943100"/>
            <a:ext cx="280987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MODELE-T21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74676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Font typeface="Times New Roman" pitchFamily="18" charset="0"/>
              <a:buNone/>
            </a:pPr>
            <a:endParaRPr lang="en-US" altLang="en-US">
              <a:cs typeface="Arial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733800" y="1470025"/>
            <a:ext cx="5227638" cy="80645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 lIns="108360" tIns="63360" rIns="108360" bIns="63360"/>
          <a:lstStyle/>
          <a:p>
            <a:pPr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				</a:t>
            </a:r>
            <a:r>
              <a:rPr lang="en-US" altLang="en-US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Horizon de Temps</a:t>
            </a:r>
          </a:p>
          <a:p>
            <a:pPr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altLang="en-US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Court			   Medium		        Long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76200" y="1470025"/>
            <a:ext cx="3657600" cy="80645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 lIns="108360" tIns="63360" rIns="108360" bIns="63360"/>
          <a:lstStyle/>
          <a:p>
            <a:pPr algn="ct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en-US" sz="2800" dirty="0" err="1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Approche</a:t>
            </a:r>
            <a:endParaRPr lang="en-US" altLang="en-US" sz="2800" dirty="0">
              <a:solidFill>
                <a:srgbClr val="77777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76200" y="18891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de-DE" sz="3000">
                <a:solidFill>
                  <a:srgbClr val="646464"/>
                </a:solidFill>
                <a:cs typeface="Arial" charset="0"/>
              </a:rPr>
              <a:t>Différents type de modèles</a:t>
            </a:r>
            <a:endParaRPr lang="en-US" altLang="de-DE" sz="3000">
              <a:solidFill>
                <a:srgbClr val="646464"/>
              </a:solidFill>
              <a:cs typeface="Arial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6200" y="2276475"/>
            <a:ext cx="3657600" cy="681038"/>
          </a:xfrm>
          <a:prstGeom prst="rect">
            <a:avLst/>
          </a:prstGeom>
          <a:noFill/>
          <a:ln w="936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ts val="1750"/>
              </a:spcBef>
              <a:defRPr/>
            </a:pPr>
            <a:r>
              <a:rPr lang="nb-NO" sz="2800" dirty="0" smtClean="0"/>
              <a:t>Tableau</a:t>
            </a:r>
            <a:endParaRPr lang="nb-NO" sz="2800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6200" y="2957513"/>
            <a:ext cx="3657600" cy="685800"/>
          </a:xfrm>
          <a:prstGeom prst="rect">
            <a:avLst/>
          </a:prstGeom>
          <a:noFill/>
          <a:ln w="936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ts val="0"/>
              </a:spcBef>
              <a:defRPr/>
            </a:pPr>
            <a:r>
              <a:rPr lang="nb-NO" altLang="en-US" sz="2800" dirty="0" smtClean="0"/>
              <a:t>Macro-économetrique</a:t>
            </a:r>
            <a:endParaRPr lang="nb-NO" altLang="en-US" sz="2800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6200" y="3643313"/>
            <a:ext cx="3657600" cy="685800"/>
          </a:xfrm>
          <a:prstGeom prst="rect">
            <a:avLst/>
          </a:prstGeom>
          <a:noFill/>
          <a:ln w="936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ts val="1750"/>
              </a:spcBef>
              <a:defRPr/>
            </a:pPr>
            <a:r>
              <a:rPr lang="nb-NO" sz="2800" dirty="0" smtClean="0"/>
              <a:t>MEGC</a:t>
            </a:r>
            <a:endParaRPr lang="nb-NO" sz="28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6200" y="5013325"/>
            <a:ext cx="3657600" cy="685800"/>
          </a:xfrm>
          <a:prstGeom prst="rect">
            <a:avLst/>
          </a:prstGeom>
          <a:noFill/>
          <a:ln w="936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ts val="1750"/>
              </a:spcBef>
              <a:defRPr/>
            </a:pPr>
            <a:r>
              <a:rPr lang="nb-NO" sz="2800" dirty="0" smtClean="0"/>
              <a:t>Systèmes d’énergies</a:t>
            </a:r>
            <a:endParaRPr lang="nb-NO" sz="2800" dirty="0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779838" y="2347913"/>
            <a:ext cx="2590800" cy="53340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de-DE">
              <a:cs typeface="Arial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779838" y="2998788"/>
            <a:ext cx="5181600" cy="53340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de-DE">
              <a:cs typeface="Arial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779838" y="5089525"/>
            <a:ext cx="5181600" cy="533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3FF2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de-DE">
              <a:cs typeface="Arial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779838" y="3935413"/>
            <a:ext cx="3886200" cy="266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de-DE">
              <a:cs typeface="Arial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6200" y="5699125"/>
            <a:ext cx="3657600" cy="685800"/>
          </a:xfrm>
          <a:prstGeom prst="rect">
            <a:avLst/>
          </a:prstGeom>
          <a:noFill/>
          <a:ln w="936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ts val="1750"/>
              </a:spcBef>
              <a:defRPr/>
            </a:pPr>
            <a:r>
              <a:rPr lang="nb-NO" sz="2800" dirty="0" smtClean="0"/>
              <a:t>Économie de climat</a:t>
            </a:r>
            <a:endParaRPr lang="nb-NO" sz="2800" dirty="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6200" y="4329113"/>
            <a:ext cx="3657600" cy="685800"/>
          </a:xfrm>
          <a:prstGeom prst="rect">
            <a:avLst/>
          </a:prstGeom>
          <a:noFill/>
          <a:ln w="936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ts val="1750"/>
              </a:spcBef>
              <a:defRPr/>
            </a:pPr>
            <a:r>
              <a:rPr lang="nb-NO" sz="2800" dirty="0" smtClean="0"/>
              <a:t>Simulation intégrée</a:t>
            </a:r>
            <a:endParaRPr lang="nb-NO" sz="2800" dirty="0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779838" y="5775325"/>
            <a:ext cx="5181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3FF2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de-DE">
              <a:cs typeface="Arial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779838" y="6003925"/>
            <a:ext cx="5181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de-DE">
              <a:cs typeface="Arial" charset="0"/>
            </a:endParaRPr>
          </a:p>
        </p:txBody>
      </p:sp>
      <p:sp>
        <p:nvSpPr>
          <p:cNvPr id="35858" name="Rectangle 11"/>
          <p:cNvSpPr>
            <a:spLocks noChangeArrowheads="1"/>
          </p:cNvSpPr>
          <p:nvPr/>
        </p:nvSpPr>
        <p:spPr bwMode="auto">
          <a:xfrm>
            <a:off x="3779838" y="4781550"/>
            <a:ext cx="5181600" cy="200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23FF23"/>
              </a:gs>
              <a:gs pos="100000">
                <a:srgbClr val="23FF2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de-DE">
              <a:cs typeface="Arial" charset="0"/>
            </a:endParaRPr>
          </a:p>
        </p:txBody>
      </p:sp>
      <p:sp>
        <p:nvSpPr>
          <p:cNvPr id="35859" name="Rectangle 11"/>
          <p:cNvSpPr>
            <a:spLocks noChangeArrowheads="1"/>
          </p:cNvSpPr>
          <p:nvPr/>
        </p:nvSpPr>
        <p:spPr bwMode="auto">
          <a:xfrm>
            <a:off x="3779838" y="4371975"/>
            <a:ext cx="5181600" cy="2016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66CCFF"/>
              </a:gs>
              <a:gs pos="100000">
                <a:srgbClr val="66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de-DE">
              <a:cs typeface="Arial" charset="0"/>
            </a:endParaRPr>
          </a:p>
        </p:txBody>
      </p:sp>
      <p:sp>
        <p:nvSpPr>
          <p:cNvPr id="35860" name="Rectangle 11"/>
          <p:cNvSpPr>
            <a:spLocks noChangeArrowheads="1"/>
          </p:cNvSpPr>
          <p:nvPr/>
        </p:nvSpPr>
        <p:spPr bwMode="auto">
          <a:xfrm>
            <a:off x="3779838" y="4576763"/>
            <a:ext cx="5181600" cy="200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00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de-DE">
              <a:cs typeface="Arial" charset="0"/>
            </a:endParaRPr>
          </a:p>
        </p:txBody>
      </p:sp>
      <p:sp>
        <p:nvSpPr>
          <p:cNvPr id="30" name="Rounded Rectangle 1"/>
          <p:cNvSpPr>
            <a:spLocks noChangeArrowheads="1"/>
          </p:cNvSpPr>
          <p:nvPr/>
        </p:nvSpPr>
        <p:spPr bwMode="auto">
          <a:xfrm>
            <a:off x="25400" y="4246563"/>
            <a:ext cx="8991600" cy="838200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6565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buClr>
                <a:srgbClr val="000000"/>
              </a:buClr>
              <a:buFont typeface="Times New Roman" pitchFamily="18" charset="0"/>
              <a:buNone/>
            </a:pPr>
            <a:endParaRPr lang="en-GB" altLang="de-DE" sz="18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63550" y="1628775"/>
            <a:ext cx="8216900" cy="451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800"/>
              </a:spcBef>
              <a:buFont typeface="Arial" charset="0"/>
              <a:buNone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fr-FR" altLang="fr-FR" sz="3200">
                <a:solidFill>
                  <a:srgbClr val="000000"/>
                </a:solidFill>
                <a:cs typeface="Arial" charset="0"/>
              </a:rPr>
              <a:t>Aider la </a:t>
            </a:r>
            <a:r>
              <a:rPr lang="fr-FR" altLang="fr-FR" sz="3200" b="1">
                <a:solidFill>
                  <a:srgbClr val="000000"/>
                </a:solidFill>
                <a:cs typeface="Arial" charset="0"/>
              </a:rPr>
              <a:t>planification intégrée de long-terme </a:t>
            </a:r>
            <a:r>
              <a:rPr lang="fr-FR" altLang="fr-FR" sz="3200">
                <a:solidFill>
                  <a:srgbClr val="000000"/>
                </a:solidFill>
                <a:cs typeface="Arial" charset="0"/>
              </a:rPr>
              <a:t>à travers la </a:t>
            </a:r>
            <a:r>
              <a:rPr lang="fr-FR" altLang="fr-FR" sz="3200" b="1">
                <a:solidFill>
                  <a:srgbClr val="000000"/>
                </a:solidFill>
                <a:cs typeface="Arial" charset="0"/>
              </a:rPr>
              <a:t>compréhension du système</a:t>
            </a:r>
          </a:p>
          <a:p>
            <a:pPr marL="715963" lvl="1" indent="-258763" eaLnBrk="1" hangingPunct="1">
              <a:spcBef>
                <a:spcPts val="1800"/>
              </a:spcBef>
              <a:buFont typeface="Times New Roman" pitchFamily="18" charset="0"/>
              <a:buChar char="–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fr-FR" altLang="fr-FR" sz="2800" b="1">
                <a:solidFill>
                  <a:srgbClr val="000000"/>
                </a:solidFill>
                <a:cs typeface="Arial" charset="0"/>
              </a:rPr>
              <a:t>Étudier</a:t>
            </a:r>
            <a:r>
              <a:rPr lang="fr-FR" altLang="fr-FR" sz="2800">
                <a:solidFill>
                  <a:srgbClr val="000000"/>
                </a:solidFill>
                <a:cs typeface="Arial" charset="0"/>
              </a:rPr>
              <a:t> les problèmes de développement de moyen-long terme en utilisant une perspective intégrée</a:t>
            </a:r>
          </a:p>
          <a:p>
            <a:pPr marL="715963" lvl="1" indent="-258763" eaLnBrk="1" hangingPunct="1">
              <a:spcBef>
                <a:spcPts val="1800"/>
              </a:spcBef>
              <a:buFont typeface="Times New Roman" pitchFamily="18" charset="0"/>
              <a:buChar char="–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fr-FR" altLang="fr-FR" sz="2800" b="1">
                <a:solidFill>
                  <a:srgbClr val="000000"/>
                </a:solidFill>
                <a:cs typeface="Arial" charset="0"/>
              </a:rPr>
              <a:t>Analyser</a:t>
            </a:r>
            <a:r>
              <a:rPr lang="fr-FR" altLang="fr-FR" sz="2800">
                <a:solidFill>
                  <a:srgbClr val="000000"/>
                </a:solidFill>
                <a:cs typeface="Arial" charset="0"/>
              </a:rPr>
              <a:t> des politiques différentes</a:t>
            </a:r>
          </a:p>
          <a:p>
            <a:pPr marL="715963" lvl="1" indent="-258763" eaLnBrk="1" hangingPunct="1">
              <a:spcBef>
                <a:spcPts val="1800"/>
              </a:spcBef>
              <a:buFont typeface="Times New Roman" pitchFamily="18" charset="0"/>
              <a:buChar char="–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fr-FR" altLang="fr-FR" sz="2800">
                <a:solidFill>
                  <a:srgbClr val="000000"/>
                </a:solidFill>
                <a:cs typeface="Arial" charset="0"/>
              </a:rPr>
              <a:t>Faciliter </a:t>
            </a:r>
            <a:r>
              <a:rPr lang="fr-FR" altLang="fr-FR" sz="2800" b="1">
                <a:solidFill>
                  <a:srgbClr val="000000"/>
                </a:solidFill>
                <a:cs typeface="Arial" charset="0"/>
              </a:rPr>
              <a:t>l'apprentissage</a:t>
            </a:r>
            <a:r>
              <a:rPr lang="fr-FR" altLang="fr-FR" sz="2800">
                <a:solidFill>
                  <a:srgbClr val="000000"/>
                </a:solidFill>
                <a:cs typeface="Arial" charset="0"/>
              </a:rPr>
              <a:t> du système</a:t>
            </a:r>
          </a:p>
        </p:txBody>
      </p:sp>
      <p:sp>
        <p:nvSpPr>
          <p:cNvPr id="37891" name="Titre 1"/>
          <p:cNvSpPr txBox="1">
            <a:spLocks/>
          </p:cNvSpPr>
          <p:nvPr/>
        </p:nvSpPr>
        <p:spPr bwMode="auto">
          <a:xfrm>
            <a:off x="107950" y="331788"/>
            <a:ext cx="77866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altLang="de-DE" sz="3000">
                <a:solidFill>
                  <a:srgbClr val="646464"/>
                </a:solidFill>
                <a:cs typeface="Arial" charset="0"/>
              </a:rPr>
              <a:t>Fonctions du T21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1313</Words>
  <Application>Microsoft Office PowerPoint</Application>
  <PresentationFormat>Affichage à l'écran (4:3)</PresentationFormat>
  <Paragraphs>375</Paragraphs>
  <Slides>30</Slides>
  <Notes>24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7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4" baseType="lpstr">
      <vt:lpstr>Arial Unicode MS</vt:lpstr>
      <vt:lpstr>ＭＳ Ｐゴシック</vt:lpstr>
      <vt:lpstr>Arial</vt:lpstr>
      <vt:lpstr>Calibri</vt:lpstr>
      <vt:lpstr>Stencil</vt:lpstr>
      <vt:lpstr>Times New Roman</vt:lpstr>
      <vt:lpstr>Larissa-Design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Feuille Microsoft Excel 97-2003</vt:lpstr>
      <vt:lpstr>Changement de cap dans l’agriculture pour le bien-être de tous  </vt:lpstr>
      <vt:lpstr>Table des matières</vt:lpstr>
      <vt:lpstr>Présentation PowerPoint</vt:lpstr>
      <vt:lpstr>Projet CCGA</vt:lpstr>
      <vt:lpstr>Projet CCGA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Proposition d’orientations (1)</vt:lpstr>
      <vt:lpstr>Proposition d’orientations (2)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Sonja Tschirren</dc:creator>
  <cp:lastModifiedBy>hp probook</cp:lastModifiedBy>
  <cp:revision>791</cp:revision>
  <cp:lastPrinted>2016-09-28T08:35:57Z</cp:lastPrinted>
  <dcterms:modified xsi:type="dcterms:W3CDTF">2016-09-28T17:17:21Z</dcterms:modified>
</cp:coreProperties>
</file>