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  <p:sldMasterId id="2147483749" r:id="rId2"/>
    <p:sldMasterId id="2147483753" r:id="rId3"/>
    <p:sldMasterId id="2147483705" r:id="rId4"/>
    <p:sldMasterId id="2147483736" r:id="rId5"/>
    <p:sldMasterId id="2147483725" r:id="rId6"/>
    <p:sldMasterId id="2147483710" r:id="rId7"/>
    <p:sldMasterId id="2147483742" r:id="rId8"/>
    <p:sldMasterId id="2147483760" r:id="rId9"/>
    <p:sldMasterId id="2147483764" r:id="rId10"/>
    <p:sldMasterId id="2147483768" r:id="rId11"/>
    <p:sldMasterId id="2147483773" r:id="rId12"/>
  </p:sldMasterIdLst>
  <p:notesMasterIdLst>
    <p:notesMasterId r:id="rId42"/>
  </p:notesMasterIdLst>
  <p:handoutMasterIdLst>
    <p:handoutMasterId r:id="rId43"/>
  </p:handoutMasterIdLst>
  <p:sldIdLst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1" r:id="rId38"/>
    <p:sldId id="373" r:id="rId39"/>
    <p:sldId id="375" r:id="rId40"/>
    <p:sldId id="376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97" autoAdjust="0"/>
    <p:restoredTop sz="94629" autoAdjust="0"/>
  </p:normalViewPr>
  <p:slideViewPr>
    <p:cSldViewPr>
      <p:cViewPr>
        <p:scale>
          <a:sx n="77" d="100"/>
          <a:sy n="77" d="100"/>
        </p:scale>
        <p:origin x="-93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2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/>
          <a:lstStyle>
            <a:lvl1pPr algn="r">
              <a:defRPr sz="1200"/>
            </a:lvl1pPr>
          </a:lstStyle>
          <a:p>
            <a:fld id="{E1EF7F3A-28C4-4F02-B8EB-AAAF0032850F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60"/>
            <a:ext cx="3038145" cy="464205"/>
          </a:xfrm>
          <a:prstGeom prst="rect">
            <a:avLst/>
          </a:prstGeom>
        </p:spPr>
        <p:txBody>
          <a:bodyPr vert="horz" lIns="88129" tIns="44065" rIns="88129" bIns="44065" rtlCol="0" anchor="b"/>
          <a:lstStyle>
            <a:lvl1pPr algn="r">
              <a:defRPr sz="1200"/>
            </a:lvl1pPr>
          </a:lstStyle>
          <a:p>
            <a:fld id="{2C765CDF-50C6-49C5-B617-4E823A525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9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300"/>
            </a:lvl1pPr>
          </a:lstStyle>
          <a:p>
            <a:fld id="{6E410187-3ECD-453F-8EE3-361D887B7B6E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2" tIns="46581" rIns="93162" bIns="46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300"/>
            </a:lvl1pPr>
          </a:lstStyle>
          <a:p>
            <a:fld id="{58905D16-7C1D-4269-AA4C-4F193B899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8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FFD9E3-0B08-49C3-8AD9-2F021008A1BF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342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365559-A195-4190-A9C7-39DED2BF99DD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123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93A443-8CE2-4675-A30E-391AF813ACA5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210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DB46DC-58C2-4294-938E-54AA5A3CC1C3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191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55AC00-69D4-4048-A4F8-EF8F3572A54F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040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0BA19E-56EA-49C6-B1D5-005379127A4E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6679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4D234D-CEE8-47C7-A3E3-2DDDC5545E81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3312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6182F-2FF3-4BB1-AAB8-FEA2F68F1EAB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9212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75" indent="-2889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728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0838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280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FFD9E3-0B08-49C3-8AD9-2F021008A1BF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497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73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5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95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2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32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9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5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6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37F5-7165-435A-916A-811D7AEF0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D267D-34F7-47AB-89B6-A4882070F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58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56351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2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47700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7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" y="4191000"/>
            <a:ext cx="8001000" cy="2514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609600" y="3200400"/>
            <a:ext cx="8001000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0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6657945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1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4"/>
            <a:ext cx="8229600" cy="524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1000" y="6477000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kern="1200" dirty="0" smtClean="0">
                <a:solidFill>
                  <a:schemeClr val="bg1"/>
                </a:solidFill>
                <a:effectLst/>
                <a:latin typeface="Helvetica" pitchFamily="34" charset="0"/>
                <a:ea typeface="+mn-ea"/>
                <a:cs typeface="+mn-cs"/>
              </a:rPr>
              <a:t>The views expressed are those of the author(s) and should not be attributed to the Economic Research Service or USDA.</a:t>
            </a:r>
            <a:endParaRPr lang="en-US" sz="1000" b="0" kern="1200" dirty="0">
              <a:solidFill>
                <a:schemeClr val="bg1"/>
              </a:solidFill>
              <a:effectLst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5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6657945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1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2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3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80" r:id="rId2"/>
    <p:sldLayoutId id="214748378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56351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68400" y="6477000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8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356351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37F5-7165-435A-916A-811D7AEF04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19200" y="6657945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8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0"/>
          <p:cNvSpPr txBox="1">
            <a:spLocks/>
          </p:cNvSpPr>
          <p:nvPr userDrawn="1"/>
        </p:nvSpPr>
        <p:spPr>
          <a:xfrm>
            <a:off x="609600" y="3200400"/>
            <a:ext cx="80010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Click to edit Master title style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81000" y="6477000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kern="1200" dirty="0" smtClean="0">
                <a:solidFill>
                  <a:schemeClr val="tx1"/>
                </a:solidFill>
                <a:effectLst/>
                <a:latin typeface="Helvetica" pitchFamily="34" charset="0"/>
                <a:ea typeface="+mn-ea"/>
                <a:cs typeface="+mn-cs"/>
              </a:rPr>
              <a:t>The views expressed are those of the author(s) and should not be attributed to the Economic Research Service or USDA.</a:t>
            </a:r>
            <a:endParaRPr lang="en-US" sz="1000" b="0" kern="1200" dirty="0">
              <a:solidFill>
                <a:schemeClr val="tx1"/>
              </a:solidFill>
              <a:effectLst/>
              <a:latin typeface="Helvetic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65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68400" y="6477000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9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3FA7-BEB2-4323-A93B-546EB2C33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837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19200" y="6657945"/>
            <a:ext cx="5080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 views expressed are those of the author(s) and should not be attributed</a:t>
            </a:r>
            <a:r>
              <a:rPr lang="en-US" sz="700" b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700" b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 the Economic Research Service or USDA.</a:t>
            </a:r>
            <a:endParaRPr lang="en-US" sz="700" b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30274"/>
            <a:ext cx="8229600" cy="4860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1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362200"/>
            <a:ext cx="7467600" cy="2133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993300"/>
                </a:solidFill>
              </a:rPr>
              <a:t>ECOWAS Model Structure</a:t>
            </a:r>
            <a:br>
              <a:rPr lang="en-US" altLang="en-US" b="1" dirty="0" smtClean="0">
                <a:solidFill>
                  <a:srgbClr val="993300"/>
                </a:solidFill>
              </a:rPr>
            </a:br>
            <a:r>
              <a:rPr lang="en-US" altLang="en-US" b="1" dirty="0" smtClean="0">
                <a:solidFill>
                  <a:srgbClr val="993300"/>
                </a:solidFill>
              </a:rPr>
              <a:t>and Training</a:t>
            </a:r>
            <a:r>
              <a:rPr lang="en-US" altLang="en-US" sz="4800" b="1" dirty="0" smtClean="0">
                <a:solidFill>
                  <a:srgbClr val="993300"/>
                </a:solidFill>
              </a:rPr>
              <a:t/>
            </a:r>
            <a:br>
              <a:rPr lang="en-US" altLang="en-US" sz="4800" b="1" dirty="0" smtClean="0">
                <a:solidFill>
                  <a:srgbClr val="993300"/>
                </a:solidFill>
              </a:rPr>
            </a:br>
            <a:r>
              <a:rPr lang="en-US" altLang="en-US" sz="2800" b="1" dirty="0" smtClean="0">
                <a:solidFill>
                  <a:srgbClr val="993300"/>
                </a:solidFill>
              </a:rPr>
              <a:t/>
            </a:r>
            <a:br>
              <a:rPr lang="en-US" altLang="en-US" sz="2800" b="1" dirty="0" smtClean="0">
                <a:solidFill>
                  <a:srgbClr val="993300"/>
                </a:solidFill>
              </a:rPr>
            </a:br>
            <a:r>
              <a:rPr lang="en-US" altLang="en-US" sz="2800" b="1" dirty="0" smtClean="0">
                <a:solidFill>
                  <a:srgbClr val="993300"/>
                </a:solidFill>
              </a:rPr>
              <a:t> </a:t>
            </a:r>
            <a:br>
              <a:rPr lang="en-US" altLang="en-US" sz="2800" b="1" dirty="0" smtClean="0">
                <a:solidFill>
                  <a:srgbClr val="993300"/>
                </a:solidFill>
              </a:rPr>
            </a:br>
            <a:r>
              <a:rPr lang="en-US" altLang="en-US" sz="2800" b="1" i="0" dirty="0" smtClean="0">
                <a:solidFill>
                  <a:srgbClr val="993300"/>
                </a:solidFill>
              </a:rPr>
              <a:t>Jim Hansen, Nancy Cochrane, and </a:t>
            </a:r>
            <a:r>
              <a:rPr lang="en-US" altLang="en-US" sz="2800" b="1" i="0" dirty="0" err="1" smtClean="0">
                <a:solidFill>
                  <a:srgbClr val="993300"/>
                </a:solidFill>
              </a:rPr>
              <a:t>Getachew</a:t>
            </a:r>
            <a:r>
              <a:rPr lang="en-US" altLang="en-US" sz="2800" b="1" i="0" dirty="0" smtClean="0">
                <a:solidFill>
                  <a:srgbClr val="9933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993300"/>
                </a:solidFill>
              </a:rPr>
              <a:t>Nigatu</a:t>
            </a:r>
            <a:r>
              <a:rPr lang="en-US" altLang="en-US" sz="2800" b="1" i="0" dirty="0" smtClean="0">
                <a:solidFill>
                  <a:srgbClr val="993300"/>
                </a:solidFill>
              </a:rPr>
              <a:t/>
            </a:r>
            <a:br>
              <a:rPr lang="en-US" altLang="en-US" sz="2800" b="1" i="0" dirty="0" smtClean="0">
                <a:solidFill>
                  <a:srgbClr val="993300"/>
                </a:solidFill>
              </a:rPr>
            </a:br>
            <a:r>
              <a:rPr lang="en-US" altLang="en-US" sz="2800" b="1" i="0" dirty="0" smtClean="0">
                <a:solidFill>
                  <a:srgbClr val="993300"/>
                </a:solidFill>
              </a:rPr>
              <a:t> USDA, Economic Research Service</a:t>
            </a:r>
            <a:br>
              <a:rPr lang="en-US" altLang="en-US" sz="2800" b="1" i="0" dirty="0" smtClean="0">
                <a:solidFill>
                  <a:srgbClr val="993300"/>
                </a:solidFill>
              </a:rPr>
            </a:br>
            <a:endParaRPr lang="en-US" altLang="en-US" sz="4000" b="1" dirty="0" smtClean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777875"/>
          </a:xfrm>
        </p:spPr>
        <p:txBody>
          <a:bodyPr/>
          <a:lstStyle/>
          <a:p>
            <a:pPr eaLnBrk="1" hangingPunct="1"/>
            <a:r>
              <a:rPr lang="en-US" altLang="en-US" sz="3800" b="1" dirty="0" smtClean="0">
                <a:solidFill>
                  <a:srgbClr val="993300"/>
                </a:solidFill>
              </a:rPr>
              <a:t>ECOWAS Model</a:t>
            </a:r>
            <a:r>
              <a:rPr lang="en-US" altLang="en-US" dirty="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447800"/>
            <a:ext cx="8534400" cy="4724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Elasticity Partial Equilibrium model</a:t>
            </a:r>
            <a:br>
              <a:rPr lang="en-US" altLang="en-US" sz="2800" dirty="0" smtClean="0"/>
            </a:br>
            <a:endParaRPr lang="en-US" altLang="en-US" sz="1000" dirty="0" smtClean="0"/>
          </a:p>
          <a:p>
            <a:pPr eaLnBrk="1" hangingPunct="1"/>
            <a:r>
              <a:rPr lang="en-US" altLang="en-US" sz="2800" dirty="0" smtClean="0"/>
              <a:t>Model in Excel Spread sheet - 3 main sheets</a:t>
            </a:r>
            <a:br>
              <a:rPr lang="en-US" altLang="en-US" sz="2800" dirty="0" smtClean="0"/>
            </a:br>
            <a:r>
              <a:rPr lang="en-US" altLang="en-US" sz="2800" dirty="0" smtClean="0"/>
              <a:t>	</a:t>
            </a:r>
            <a:r>
              <a:rPr lang="en-US" altLang="en-US" sz="2400" dirty="0" smtClean="0"/>
              <a:t>Commodity models (Forecast) </a:t>
            </a:r>
            <a:br>
              <a:rPr lang="en-US" altLang="en-US" sz="2400" dirty="0" smtClean="0"/>
            </a:br>
            <a:r>
              <a:rPr lang="en-US" altLang="en-US" sz="2400" dirty="0" smtClean="0"/>
              <a:t>	Parameters, </a:t>
            </a:r>
            <a:br>
              <a:rPr lang="en-US" altLang="en-US" sz="2400" dirty="0" smtClean="0"/>
            </a:br>
            <a:r>
              <a:rPr lang="en-US" altLang="en-US" sz="2400" dirty="0" smtClean="0"/>
              <a:t>	Base-Scenario (table)</a:t>
            </a:r>
            <a:br>
              <a:rPr lang="en-US" altLang="en-US" sz="2400" dirty="0" smtClean="0"/>
            </a:br>
            <a:endParaRPr lang="en-US" altLang="en-US" sz="1000" dirty="0" smtClean="0"/>
          </a:p>
          <a:p>
            <a:pPr eaLnBrk="1" hangingPunct="1"/>
            <a:r>
              <a:rPr lang="en-US" altLang="en-US" sz="2800" dirty="0" smtClean="0"/>
              <a:t>Data Requirement for Model</a:t>
            </a:r>
          </a:p>
          <a:p>
            <a:pPr lvl="1" eaLnBrk="1" hangingPunct="1"/>
            <a:r>
              <a:rPr lang="en-US" altLang="en-US" sz="2400" dirty="0" smtClean="0"/>
              <a:t>Macroeconomic variables</a:t>
            </a:r>
          </a:p>
          <a:p>
            <a:pPr lvl="1" eaLnBrk="1" hangingPunct="1"/>
            <a:r>
              <a:rPr lang="en-US" altLang="en-US" sz="2400" dirty="0" smtClean="0"/>
              <a:t>Agriculture data (aggregate) – </a:t>
            </a:r>
            <a:r>
              <a:rPr lang="en-US" altLang="en-US" sz="2400" dirty="0" err="1" smtClean="0"/>
              <a:t>UNFAO</a:t>
            </a:r>
            <a:r>
              <a:rPr lang="en-US" altLang="en-US" sz="2400" dirty="0" smtClean="0"/>
              <a:t> and </a:t>
            </a:r>
            <a:r>
              <a:rPr lang="en-US" altLang="en-US" sz="2400" dirty="0" err="1" smtClean="0"/>
              <a:t>PS&amp;D</a:t>
            </a:r>
            <a:r>
              <a:rPr lang="en-US" altLang="en-US" sz="2400" dirty="0" smtClean="0"/>
              <a:t>   </a:t>
            </a:r>
          </a:p>
          <a:p>
            <a:pPr lvl="1" eaLnBrk="1" hangingPunct="1"/>
            <a:r>
              <a:rPr lang="en-US" altLang="en-US" sz="2400" dirty="0" smtClean="0"/>
              <a:t>Prices and Policies</a:t>
            </a:r>
          </a:p>
        </p:txBody>
      </p:sp>
    </p:spTree>
    <p:extLst>
      <p:ext uri="{BB962C8B-B14F-4D97-AF65-F5344CB8AC3E}">
        <p14:creationId xmlns:p14="http://schemas.microsoft.com/office/powerpoint/2010/main" val="14369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7772400" cy="777875"/>
          </a:xfrm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solidFill>
                  <a:schemeClr val="tx1"/>
                </a:solidFill>
              </a:rPr>
              <a:t>Model:  Spread Sheets</a:t>
            </a:r>
            <a:endParaRPr lang="en-US" alt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905000"/>
            <a:ext cx="70866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smtClean="0"/>
              <a:t>1. </a:t>
            </a:r>
            <a:r>
              <a:rPr lang="en-US" altLang="en-US" sz="2200" smtClean="0"/>
              <a:t>Graphs of commodities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2. Gengraph - created by (Ctrl-Shift-t) in forecast sheet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3. Parameter sheet - elasticities used in forecast sheet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4. Forecast sheet - model and data (1981-2025)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5. Tables - used to compare Scenarios and Base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6. Scenario graph for rice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7. Last 3 sheets are log, needed, load error</a:t>
            </a:r>
          </a:p>
          <a:p>
            <a:pPr eaLnBrk="1" hangingPunct="1">
              <a:buFontTx/>
              <a:buNone/>
            </a:pPr>
            <a:endParaRPr lang="en-US" altLang="en-US" sz="2200" smtClean="0"/>
          </a:p>
          <a:p>
            <a:pPr eaLnBrk="1" hangingPunct="1">
              <a:buFontTx/>
              <a:buNone/>
            </a:pPr>
            <a:endParaRPr lang="en-US" altLang="en-US" sz="2200" smtClean="0"/>
          </a:p>
        </p:txBody>
      </p:sp>
    </p:spTree>
    <p:extLst>
      <p:ext uri="{BB962C8B-B14F-4D97-AF65-F5344CB8AC3E}">
        <p14:creationId xmlns:p14="http://schemas.microsoft.com/office/powerpoint/2010/main" val="40818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458200" cy="777875"/>
          </a:xfrm>
        </p:spPr>
        <p:txBody>
          <a:bodyPr/>
          <a:lstStyle/>
          <a:p>
            <a:pPr algn="ctr" eaLnBrk="1" hangingPunct="1"/>
            <a:r>
              <a:rPr lang="en-US" altLang="en-US" sz="3200" b="1" smtClean="0">
                <a:solidFill>
                  <a:schemeClr val="tx1"/>
                </a:solidFill>
              </a:rPr>
              <a:t>Forecast Sheet: Macro, Policies, and Prices</a:t>
            </a:r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057400" y="1676400"/>
            <a:ext cx="43434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 smtClean="0"/>
              <a:t>1. Macroeconomic section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2. Reference Prices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3. Policies 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4. Transportation cost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5. Consumer/producer margin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6. Government price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7. Border prices FAO - CIF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8. User defined variables</a:t>
            </a:r>
          </a:p>
        </p:txBody>
      </p:sp>
    </p:spTree>
    <p:extLst>
      <p:ext uri="{BB962C8B-B14F-4D97-AF65-F5344CB8AC3E}">
        <p14:creationId xmlns:p14="http://schemas.microsoft.com/office/powerpoint/2010/main" val="29348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777875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Forecast Sheet: Agriculture  Sector</a:t>
            </a:r>
            <a:endParaRPr lang="en-US" alt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1000" y="1905000"/>
            <a:ext cx="2667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0"/>
              <a:t>1. Aggregate land</a:t>
            </a:r>
          </a:p>
          <a:p>
            <a:pPr eaLnBrk="1" hangingPunct="1">
              <a:buFontTx/>
              <a:buNone/>
            </a:pPr>
            <a:r>
              <a:rPr lang="en-US" altLang="en-US" sz="2000" b="0"/>
              <a:t>2. Livestock Sector</a:t>
            </a:r>
            <a:br>
              <a:rPr lang="en-US" altLang="en-US" sz="2000" b="0"/>
            </a:br>
            <a:r>
              <a:rPr lang="en-US" altLang="en-US" sz="2000" b="0"/>
              <a:t>  Beef </a:t>
            </a:r>
            <a:br>
              <a:rPr lang="en-US" altLang="en-US" sz="2000" b="0"/>
            </a:br>
            <a:r>
              <a:rPr lang="en-US" altLang="en-US" sz="2000" b="0"/>
              <a:t>  Pork </a:t>
            </a:r>
            <a:br>
              <a:rPr lang="en-US" altLang="en-US" sz="2000" b="0"/>
            </a:br>
            <a:r>
              <a:rPr lang="en-US" altLang="en-US" sz="2000" b="0"/>
              <a:t>  Poultry</a:t>
            </a:r>
          </a:p>
          <a:p>
            <a:pPr eaLnBrk="1" hangingPunct="1">
              <a:buFontTx/>
              <a:buNone/>
            </a:pPr>
            <a:r>
              <a:rPr lang="en-US" altLang="en-US" sz="2000" b="0"/>
              <a:t>3. Feed Demand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2057400"/>
            <a:ext cx="3352800" cy="4572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6. Total Oilseed, Meal, Oil</a:t>
            </a:r>
            <a:br>
              <a:rPr lang="en-US" altLang="en-US" sz="2000" dirty="0" smtClean="0">
                <a:solidFill>
                  <a:srgbClr val="000000"/>
                </a:solidFill>
              </a:rPr>
            </a:br>
            <a:r>
              <a:rPr lang="en-US" altLang="en-US" sz="2000" dirty="0" smtClean="0">
                <a:solidFill>
                  <a:srgbClr val="000000"/>
                </a:solidFill>
              </a:rPr>
              <a:t>  </a:t>
            </a:r>
            <a:br>
              <a:rPr lang="en-US" altLang="en-US" sz="2000" dirty="0" smtClean="0">
                <a:solidFill>
                  <a:srgbClr val="000000"/>
                </a:solidFill>
              </a:rPr>
            </a:br>
            <a:r>
              <a:rPr lang="en-US" altLang="en-US" sz="2000" dirty="0" smtClean="0">
                <a:solidFill>
                  <a:srgbClr val="000000"/>
                </a:solidFill>
              </a:rPr>
              <a:t>  Other (meal, oil)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7. Cotton (bale )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8. Sugar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9. Cocoa</a:t>
            </a:r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048000" y="19812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0" dirty="0">
                <a:solidFill>
                  <a:srgbClr val="000000"/>
                </a:solidFill>
              </a:rPr>
              <a:t>4. Total Grain </a:t>
            </a:r>
            <a:br>
              <a:rPr lang="en-US" altLang="en-US" sz="2000" b="0" dirty="0">
                <a:solidFill>
                  <a:srgbClr val="000000"/>
                </a:solidFill>
              </a:rPr>
            </a:br>
            <a:r>
              <a:rPr lang="en-US" altLang="en-US" sz="2000" b="0" dirty="0">
                <a:solidFill>
                  <a:srgbClr val="000000"/>
                </a:solidFill>
              </a:rPr>
              <a:t>  Wheat </a:t>
            </a:r>
            <a:br>
              <a:rPr lang="en-US" altLang="en-US" sz="2000" b="0" dirty="0">
                <a:solidFill>
                  <a:srgbClr val="000000"/>
                </a:solidFill>
              </a:rPr>
            </a:br>
            <a:r>
              <a:rPr lang="en-US" altLang="en-US" sz="2000" b="0" dirty="0">
                <a:solidFill>
                  <a:srgbClr val="000000"/>
                </a:solidFill>
              </a:rPr>
              <a:t>  Rice </a:t>
            </a:r>
          </a:p>
          <a:p>
            <a:pPr eaLnBrk="1" hangingPunct="1">
              <a:buFontTx/>
              <a:buNone/>
            </a:pPr>
            <a:r>
              <a:rPr lang="en-US" altLang="en-US" sz="2000" b="0" dirty="0">
                <a:solidFill>
                  <a:srgbClr val="000000"/>
                </a:solidFill>
              </a:rPr>
              <a:t>5. Total Coarse Grain</a:t>
            </a:r>
            <a:br>
              <a:rPr lang="en-US" altLang="en-US" sz="2000" b="0" dirty="0">
                <a:solidFill>
                  <a:srgbClr val="000000"/>
                </a:solidFill>
              </a:rPr>
            </a:br>
            <a:r>
              <a:rPr lang="en-US" altLang="en-US" sz="2000" b="0" dirty="0">
                <a:solidFill>
                  <a:srgbClr val="000000"/>
                </a:solidFill>
              </a:rPr>
              <a:t>  </a:t>
            </a:r>
            <a:r>
              <a:rPr lang="en-US" altLang="en-US" sz="2000" b="0" dirty="0" smtClean="0">
                <a:solidFill>
                  <a:srgbClr val="000000"/>
                </a:solidFill>
              </a:rPr>
              <a:t>Corn </a:t>
            </a:r>
            <a:r>
              <a:rPr lang="en-US" altLang="en-US" sz="2000" b="0" dirty="0">
                <a:solidFill>
                  <a:srgbClr val="000000"/>
                </a:solidFill>
              </a:rPr>
              <a:t/>
            </a:r>
            <a:br>
              <a:rPr lang="en-US" altLang="en-US" sz="2000" b="0" dirty="0">
                <a:solidFill>
                  <a:srgbClr val="000000"/>
                </a:solidFill>
              </a:rPr>
            </a:br>
            <a:r>
              <a:rPr lang="en-US" altLang="en-US" sz="2000" b="0" dirty="0">
                <a:solidFill>
                  <a:srgbClr val="000000"/>
                </a:solidFill>
              </a:rPr>
              <a:t>  Sorghum </a:t>
            </a:r>
            <a:br>
              <a:rPr lang="en-US" altLang="en-US" sz="2000" b="0" dirty="0">
                <a:solidFill>
                  <a:srgbClr val="000000"/>
                </a:solidFill>
              </a:rPr>
            </a:br>
            <a:r>
              <a:rPr lang="en-US" altLang="en-US" sz="2000" b="0" dirty="0">
                <a:solidFill>
                  <a:srgbClr val="000000"/>
                </a:solidFill>
              </a:rPr>
              <a:t>  Other </a:t>
            </a:r>
            <a:r>
              <a:rPr lang="en-US" altLang="en-US" sz="1800" b="0" dirty="0">
                <a:solidFill>
                  <a:srgbClr val="000000"/>
                </a:solidFill>
              </a:rPr>
              <a:t>(millet, rye, oat)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57200" y="1066800"/>
            <a:ext cx="8763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u="sng">
                <a:latin typeface="Times New Roman" panose="02020603050405020304" pitchFamily="18" charset="0"/>
              </a:rPr>
              <a:t>Livestock</a:t>
            </a:r>
            <a:r>
              <a:rPr lang="en-US" altLang="en-US" sz="2800" i="1">
                <a:latin typeface="Times New Roman" panose="02020603050405020304" pitchFamily="18" charset="0"/>
              </a:rPr>
              <a:t>                  </a:t>
            </a:r>
            <a:r>
              <a:rPr lang="en-US" altLang="en-US" sz="2800" i="1" u="sng">
                <a:latin typeface="Times New Roman" panose="02020603050405020304" pitchFamily="18" charset="0"/>
              </a:rPr>
              <a:t>Grains</a:t>
            </a:r>
            <a:r>
              <a:rPr lang="en-US" altLang="en-US" sz="2800" i="1">
                <a:latin typeface="Times New Roman" panose="02020603050405020304" pitchFamily="18" charset="0"/>
              </a:rPr>
              <a:t>                     </a:t>
            </a:r>
            <a:r>
              <a:rPr lang="en-US" altLang="en-US" sz="2800" i="1" u="sng">
                <a:latin typeface="Times New Roman" panose="02020603050405020304" pitchFamily="18" charset="0"/>
              </a:rPr>
              <a:t>Oilseed &amp; Other</a:t>
            </a:r>
            <a:endParaRPr lang="en-US" altLang="en-US" sz="4400" b="0" i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2325"/>
            <a:ext cx="8077200" cy="777875"/>
          </a:xfrm>
        </p:spPr>
        <p:txBody>
          <a:bodyPr/>
          <a:lstStyle/>
          <a:p>
            <a:pPr eaLnBrk="1" hangingPunct="1"/>
            <a:r>
              <a:rPr lang="en-US" altLang="en-US" sz="4000" i="0" smtClean="0">
                <a:solidFill>
                  <a:schemeClr val="tx1"/>
                </a:solidFill>
              </a:rPr>
              <a:t>Scenario vs Base Comparison Sheet</a:t>
            </a:r>
            <a:endParaRPr lang="en-US" altLang="en-US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524000"/>
            <a:ext cx="72263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4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2325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z="3800" b="1" dirty="0" smtClean="0">
                <a:solidFill>
                  <a:srgbClr val="993300"/>
                </a:solidFill>
              </a:rPr>
              <a:t>Macroeconomics in Model</a:t>
            </a:r>
            <a:r>
              <a:rPr lang="en-US" altLang="en-US" dirty="0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676400"/>
            <a:ext cx="7162800" cy="4724400"/>
          </a:xfrm>
        </p:spPr>
        <p:txBody>
          <a:bodyPr/>
          <a:lstStyle/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</a:rPr>
              <a:t>Oil price and % change	</a:t>
            </a:r>
            <a:r>
              <a:rPr lang="en-US" altLang="en-US" sz="2100" b="1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</a:rPr>
              <a:t>Population and  % change	</a:t>
            </a:r>
          </a:p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</a:rPr>
              <a:t>Domestic GDP and growth rate	</a:t>
            </a:r>
          </a:p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</a:rPr>
              <a:t>Per capita GDP, local currency and % change	</a:t>
            </a:r>
          </a:p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</a:rPr>
              <a:t>Domestic GDP, dollars	</a:t>
            </a:r>
          </a:p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</a:rPr>
              <a:t>Per capita GDP, dollars	</a:t>
            </a:r>
          </a:p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</a:rPr>
              <a:t>Domestic GDP </a:t>
            </a:r>
            <a:r>
              <a:rPr lang="en-US" altLang="en-US" sz="2100" dirty="0" err="1" smtClean="0">
                <a:solidFill>
                  <a:srgbClr val="000000"/>
                </a:solidFill>
              </a:rPr>
              <a:t>deflater</a:t>
            </a:r>
            <a:r>
              <a:rPr lang="en-US" altLang="en-US" sz="2100" dirty="0" smtClean="0">
                <a:solidFill>
                  <a:srgbClr val="000000"/>
                </a:solidFill>
              </a:rPr>
              <a:t>  Growth rate	</a:t>
            </a:r>
          </a:p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</a:rPr>
              <a:t>Domestic CPI and Growth rate	</a:t>
            </a:r>
          </a:p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</a:rPr>
              <a:t>Nominal Exchange Rate and Growth rate	</a:t>
            </a:r>
          </a:p>
          <a:p>
            <a:pPr eaLnBrk="1" hangingPunct="1"/>
            <a:r>
              <a:rPr lang="en-US" altLang="en-US" sz="2100" dirty="0" smtClean="0">
                <a:solidFill>
                  <a:srgbClr val="000000"/>
                </a:solidFill>
              </a:rPr>
              <a:t>Real Exchange Rate  and change in </a:t>
            </a:r>
            <a:r>
              <a:rPr lang="en-US" altLang="en-US" sz="2100" dirty="0" err="1" smtClean="0">
                <a:solidFill>
                  <a:srgbClr val="000000"/>
                </a:solidFill>
              </a:rPr>
              <a:t>RER</a:t>
            </a:r>
            <a:r>
              <a:rPr lang="en-US" altLang="en-US" sz="2100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200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endParaRPr lang="en-US" altLang="en-US" sz="20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534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smtClean="0">
                <a:solidFill>
                  <a:schemeClr val="tx1"/>
                </a:solidFill>
              </a:rPr>
              <a:t>Food Demand Commodities Matrix (16x16)</a:t>
            </a:r>
            <a:endParaRPr lang="en-US" altLang="en-US" smtClean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14400" y="1676400"/>
            <a:ext cx="220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0" u="sng"/>
              <a:t>Meats</a:t>
            </a:r>
          </a:p>
          <a:p>
            <a:pPr eaLnBrk="1" hangingPunct="1">
              <a:buFontTx/>
              <a:buNone/>
            </a:pPr>
            <a:r>
              <a:rPr lang="en-US" altLang="en-US" sz="2200" b="0"/>
              <a:t>1. Beef</a:t>
            </a:r>
          </a:p>
          <a:p>
            <a:pPr eaLnBrk="1" hangingPunct="1">
              <a:buFontTx/>
              <a:buNone/>
            </a:pPr>
            <a:r>
              <a:rPr lang="en-US" altLang="en-US" sz="2200" b="0"/>
              <a:t>2. Pork</a:t>
            </a:r>
          </a:p>
          <a:p>
            <a:pPr eaLnBrk="1" hangingPunct="1">
              <a:buFontTx/>
              <a:buNone/>
            </a:pPr>
            <a:r>
              <a:rPr lang="en-US" altLang="en-US" sz="2200" b="0"/>
              <a:t>3. Poultry</a:t>
            </a:r>
          </a:p>
          <a:p>
            <a:pPr eaLnBrk="1" hangingPunct="1">
              <a:buFontTx/>
              <a:buNone/>
            </a:pPr>
            <a:endParaRPr lang="en-US" altLang="en-US" sz="2400" b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600200"/>
            <a:ext cx="2895600" cy="449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200" u="sng" smtClean="0"/>
              <a:t>Oilseeds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13. Soybean oil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14. Rape seed oil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15. Sunflower oil 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16. Other oil</a:t>
            </a:r>
            <a:br>
              <a:rPr lang="en-US" altLang="en-US" sz="2200" smtClean="0"/>
            </a:br>
            <a:endParaRPr lang="en-US" altLang="en-US" sz="2200" smtClean="0"/>
          </a:p>
          <a:p>
            <a:pPr eaLnBrk="1" hangingPunct="1">
              <a:buFontTx/>
              <a:buNone/>
            </a:pPr>
            <a:endParaRPr lang="en-US" altLang="en-US" sz="2200" smtClean="0"/>
          </a:p>
          <a:p>
            <a:pPr eaLnBrk="1" hangingPunct="1">
              <a:buFontTx/>
              <a:buNone/>
            </a:pPr>
            <a:endParaRPr lang="en-US" altLang="en-US" sz="2200" smtClean="0"/>
          </a:p>
          <a:p>
            <a:pPr eaLnBrk="1" hangingPunct="1">
              <a:buFontTx/>
              <a:buNone/>
            </a:pPr>
            <a:endParaRPr lang="en-US" altLang="en-US" sz="2200" smtClean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971800" y="1600200"/>
            <a:ext cx="3200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0" u="sng" dirty="0"/>
              <a:t>Grains and Others</a:t>
            </a:r>
            <a:endParaRPr lang="en-US" altLang="en-US" sz="2200" b="0" dirty="0"/>
          </a:p>
          <a:p>
            <a:pPr eaLnBrk="1" hangingPunct="1">
              <a:buFontTx/>
              <a:buNone/>
            </a:pPr>
            <a:r>
              <a:rPr lang="en-US" altLang="en-US" sz="2200" b="0" dirty="0"/>
              <a:t>4. Wheat</a:t>
            </a:r>
          </a:p>
          <a:p>
            <a:pPr eaLnBrk="1" hangingPunct="1">
              <a:buFontTx/>
              <a:buNone/>
            </a:pPr>
            <a:r>
              <a:rPr lang="en-US" altLang="en-US" sz="2200" b="0" dirty="0"/>
              <a:t>5. Rice</a:t>
            </a:r>
          </a:p>
          <a:p>
            <a:pPr eaLnBrk="1" hangingPunct="1">
              <a:buFontTx/>
              <a:buNone/>
            </a:pPr>
            <a:r>
              <a:rPr lang="en-US" altLang="en-US" sz="2200" b="0" dirty="0"/>
              <a:t>6. </a:t>
            </a:r>
            <a:r>
              <a:rPr lang="en-US" altLang="en-US" sz="2200" b="0" dirty="0" smtClean="0"/>
              <a:t>Corn</a:t>
            </a:r>
            <a:endParaRPr lang="en-US" altLang="en-US" sz="2200" b="0" dirty="0"/>
          </a:p>
          <a:p>
            <a:pPr eaLnBrk="1" hangingPunct="1">
              <a:buFontTx/>
              <a:buNone/>
            </a:pPr>
            <a:r>
              <a:rPr lang="en-US" altLang="en-US" sz="2200" b="0" dirty="0"/>
              <a:t>8. Sorghum</a:t>
            </a:r>
          </a:p>
          <a:p>
            <a:pPr eaLnBrk="1" hangingPunct="1">
              <a:buFontTx/>
              <a:buNone/>
            </a:pPr>
            <a:r>
              <a:rPr lang="en-US" altLang="en-US" sz="2200" b="0" dirty="0"/>
              <a:t>9. Other Coarse Grain</a:t>
            </a:r>
          </a:p>
          <a:p>
            <a:pPr eaLnBrk="1" hangingPunct="1">
              <a:buFontTx/>
              <a:buNone/>
            </a:pPr>
            <a:r>
              <a:rPr lang="en-US" altLang="en-US" sz="2200" b="0" dirty="0"/>
              <a:t>10. Dry beans</a:t>
            </a:r>
          </a:p>
          <a:p>
            <a:pPr eaLnBrk="1" hangingPunct="1">
              <a:buFontTx/>
              <a:buNone/>
            </a:pPr>
            <a:r>
              <a:rPr lang="en-US" altLang="en-US" sz="2200" b="0" dirty="0"/>
              <a:t>11. Vegetables</a:t>
            </a:r>
          </a:p>
          <a:p>
            <a:pPr eaLnBrk="1" hangingPunct="1">
              <a:buFontTx/>
              <a:buNone/>
            </a:pPr>
            <a:r>
              <a:rPr lang="en-US" altLang="en-US" sz="2200" b="0" dirty="0"/>
              <a:t>12. Ground nuts</a:t>
            </a:r>
          </a:p>
          <a:p>
            <a:pPr eaLnBrk="1" hangingPunct="1">
              <a:buFontTx/>
              <a:buNone/>
            </a:pPr>
            <a:endParaRPr lang="en-US" altLang="en-US" sz="2200" b="0" dirty="0"/>
          </a:p>
          <a:p>
            <a:pPr eaLnBrk="1" hangingPunct="1">
              <a:buFontTx/>
              <a:buNone/>
            </a:pPr>
            <a:endParaRPr lang="en-US" altLang="en-US" sz="2200" b="0" dirty="0"/>
          </a:p>
          <a:p>
            <a:pPr eaLnBrk="1" hangingPunct="1">
              <a:buFontTx/>
              <a:buNone/>
            </a:pPr>
            <a:endParaRPr lang="en-US" altLang="en-US" sz="2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458200" cy="777875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chemeClr val="tx1"/>
                </a:solidFill>
              </a:rPr>
              <a:t>Area Supply Response Matrix</a:t>
            </a:r>
            <a:endParaRPr lang="en-US" alt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133600"/>
            <a:ext cx="3352800" cy="4572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500" dirty="0" smtClean="0"/>
              <a:t>6. Other seeds</a:t>
            </a:r>
          </a:p>
          <a:p>
            <a:pPr eaLnBrk="1" hangingPunct="1">
              <a:buFontTx/>
              <a:buNone/>
            </a:pPr>
            <a:r>
              <a:rPr lang="en-US" altLang="en-US" sz="2500" dirty="0" smtClean="0"/>
              <a:t>7. Sugar</a:t>
            </a:r>
          </a:p>
          <a:p>
            <a:pPr eaLnBrk="1" hangingPunct="1">
              <a:buFontTx/>
              <a:buNone/>
            </a:pPr>
            <a:r>
              <a:rPr lang="en-US" altLang="en-US" sz="2500" dirty="0" smtClean="0"/>
              <a:t>8. Cotton</a:t>
            </a:r>
          </a:p>
          <a:p>
            <a:pPr eaLnBrk="1" hangingPunct="1">
              <a:buFontTx/>
              <a:buNone/>
            </a:pPr>
            <a:r>
              <a:rPr lang="en-US" altLang="en-US" sz="2500" dirty="0" smtClean="0"/>
              <a:t>9. Cocoa</a:t>
            </a:r>
          </a:p>
          <a:p>
            <a:pPr eaLnBrk="1" hangingPunct="1">
              <a:buFontTx/>
              <a:buNone/>
            </a:pPr>
            <a:r>
              <a:rPr lang="en-US" altLang="en-US" sz="2200" dirty="0" smtClean="0"/>
              <a:t>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14400" y="2133600"/>
            <a:ext cx="3200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0" dirty="0"/>
              <a:t>1. Wheat</a:t>
            </a:r>
          </a:p>
          <a:p>
            <a:pPr eaLnBrk="1" hangingPunct="1">
              <a:buFontTx/>
              <a:buNone/>
            </a:pPr>
            <a:r>
              <a:rPr lang="en-US" altLang="en-US" sz="2200" b="0" dirty="0"/>
              <a:t>2. Rice </a:t>
            </a:r>
          </a:p>
          <a:p>
            <a:pPr eaLnBrk="1" hangingPunct="1">
              <a:buFontTx/>
              <a:buNone/>
            </a:pPr>
            <a:r>
              <a:rPr lang="en-US" altLang="en-US" sz="2200" b="0" dirty="0"/>
              <a:t>3. Corn</a:t>
            </a:r>
          </a:p>
          <a:p>
            <a:pPr eaLnBrk="1" hangingPunct="1">
              <a:buFontTx/>
              <a:buNone/>
            </a:pPr>
            <a:r>
              <a:rPr lang="en-US" altLang="en-US" sz="2200" b="0" dirty="0"/>
              <a:t>4. </a:t>
            </a:r>
            <a:r>
              <a:rPr lang="en-US" altLang="en-US" sz="2200" b="0" dirty="0" smtClean="0"/>
              <a:t>Sorghum</a:t>
            </a:r>
            <a:endParaRPr lang="en-US" altLang="en-US" sz="2200" b="0" dirty="0"/>
          </a:p>
          <a:p>
            <a:pPr eaLnBrk="1" hangingPunct="1">
              <a:buFontTx/>
              <a:buNone/>
            </a:pPr>
            <a:r>
              <a:rPr lang="en-US" altLang="en-US" sz="2200" dirty="0" smtClean="0"/>
              <a:t>5</a:t>
            </a:r>
            <a:r>
              <a:rPr lang="en-US" altLang="en-US" sz="2200" b="0" dirty="0" smtClean="0"/>
              <a:t>. </a:t>
            </a:r>
            <a:r>
              <a:rPr lang="en-US" altLang="en-US" sz="2200" b="0" dirty="0"/>
              <a:t>Other Coarse Grain</a:t>
            </a:r>
          </a:p>
          <a:p>
            <a:pPr eaLnBrk="1" hangingPunct="1">
              <a:buFontTx/>
              <a:buNone/>
            </a:pPr>
            <a:endParaRPr lang="en-US" altLang="en-US" sz="2200" b="0" dirty="0"/>
          </a:p>
          <a:p>
            <a:pPr eaLnBrk="1" hangingPunct="1">
              <a:buFontTx/>
              <a:buNone/>
            </a:pPr>
            <a:endParaRPr lang="en-US" altLang="en-US" sz="2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17525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z="3800" b="1" dirty="0" smtClean="0">
                <a:solidFill>
                  <a:srgbClr val="993300"/>
                </a:solidFill>
              </a:rPr>
              <a:t>Structure of Crop Models</a:t>
            </a:r>
            <a:endParaRPr lang="en-US" alt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09800" y="1447800"/>
            <a:ext cx="72390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altLang="en-US" sz="2100" dirty="0" smtClean="0"/>
              <a:t> 1.  </a:t>
            </a:r>
            <a:r>
              <a:rPr lang="en-US" altLang="en-US" sz="2200" dirty="0" smtClean="0"/>
              <a:t>Policy (tariffs and quotas)  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altLang="en-US" sz="2200" dirty="0" smtClean="0"/>
              <a:t> 2.  Price (border, farm, consumer)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altLang="en-US" sz="2200" dirty="0" smtClean="0"/>
              <a:t> 3.  Expected yield &amp; revenue 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altLang="en-US" sz="2200" dirty="0" smtClean="0"/>
              <a:t> 4.  Yield 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altLang="en-US" sz="2200" dirty="0" smtClean="0"/>
              <a:t> 5.  Area harvested 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altLang="en-US" sz="2200" dirty="0" smtClean="0"/>
              <a:t> 6.  Production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altLang="en-US" sz="2200" dirty="0" smtClean="0"/>
              <a:t> 7.  Consumption (total, feed, other) 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altLang="en-US" sz="2200" dirty="0" smtClean="0"/>
              <a:t> 8.  Per capita consumption for food 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altLang="en-US" sz="2200" dirty="0" smtClean="0"/>
              <a:t> 9.  Imports 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altLang="en-US" sz="2200" dirty="0" smtClean="0"/>
              <a:t>10.  Exports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altLang="en-US" sz="2200" dirty="0" smtClean="0"/>
              <a:t>11.  Ending Stocks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200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22325"/>
            <a:ext cx="8153400" cy="77787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993300"/>
                </a:solidFill>
              </a:rPr>
              <a:t>Modeling ECOWAS Agriculture Economy:</a:t>
            </a:r>
            <a:r>
              <a:rPr lang="en-US" altLang="en-US" dirty="0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752600"/>
            <a:ext cx="79248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Production &amp; consumption</a:t>
            </a:r>
          </a:p>
          <a:p>
            <a:pPr lvl="1" eaLnBrk="1" hangingPunct="1"/>
            <a:r>
              <a:rPr lang="en-US" altLang="en-US" sz="2400" dirty="0" smtClean="0"/>
              <a:t>Crops: area, yield, consumption, stocks and trade</a:t>
            </a:r>
          </a:p>
          <a:p>
            <a:pPr lvl="1" eaLnBrk="1" hangingPunct="1"/>
            <a:r>
              <a:rPr lang="en-US" altLang="en-US" sz="2400" dirty="0" smtClean="0"/>
              <a:t>Livestock: animals inventory, production, consumption, trade, stocks</a:t>
            </a:r>
          </a:p>
          <a:p>
            <a:pPr lvl="1" eaLnBrk="1" hangingPunct="1"/>
            <a:endParaRPr lang="en-US" altLang="en-US" sz="2400" dirty="0" smtClean="0"/>
          </a:p>
          <a:p>
            <a:pPr eaLnBrk="1" hangingPunct="1"/>
            <a:r>
              <a:rPr lang="en-US" altLang="en-US" sz="2800" dirty="0" smtClean="0"/>
              <a:t>Model as a System</a:t>
            </a:r>
          </a:p>
          <a:p>
            <a:pPr lvl="1" eaLnBrk="1" hangingPunct="1"/>
            <a:r>
              <a:rPr lang="en-US" altLang="en-US" sz="2400" dirty="0" smtClean="0"/>
              <a:t>Accounting (0 = </a:t>
            </a:r>
            <a:r>
              <a:rPr lang="en-US" altLang="en-US" sz="2400" dirty="0" err="1" smtClean="0"/>
              <a:t>PROD+BSTK+IM-TCON-EX-ESTK</a:t>
            </a:r>
            <a:r>
              <a:rPr lang="en-US" altLang="en-US" sz="2400" dirty="0" smtClean="0"/>
              <a:t>)   </a:t>
            </a:r>
          </a:p>
          <a:p>
            <a:pPr lvl="1" eaLnBrk="1" hangingPunct="1"/>
            <a:r>
              <a:rPr lang="en-US" altLang="en-US" sz="2400" dirty="0" smtClean="0"/>
              <a:t>Number of different identities must hold</a:t>
            </a:r>
          </a:p>
          <a:p>
            <a:pPr lvl="1" eaLnBrk="1" hangingPunct="1"/>
            <a:r>
              <a:rPr lang="en-US" altLang="en-US" sz="2400" dirty="0" smtClean="0"/>
              <a:t>Stock issue, government, farm household </a:t>
            </a:r>
          </a:p>
        </p:txBody>
      </p:sp>
    </p:spTree>
    <p:extLst>
      <p:ext uri="{BB962C8B-B14F-4D97-AF65-F5344CB8AC3E}">
        <p14:creationId xmlns:p14="http://schemas.microsoft.com/office/powerpoint/2010/main" val="21406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5257800" cy="77787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993300"/>
                </a:solidFill>
              </a:rPr>
              <a:t>Presentation Outline: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447800"/>
            <a:ext cx="79248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1.	Model Structure and general framework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2. Macro, Crops and Livestock Structure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3. Data for model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4. Basic sheets - Model, elasticity, base/</a:t>
            </a:r>
            <a:r>
              <a:rPr lang="en-US" altLang="en-US" sz="2600" dirty="0" err="1" smtClean="0"/>
              <a:t>scenarious</a:t>
            </a:r>
            <a:endParaRPr lang="en-US" altLang="en-US" sz="2600" dirty="0" smtClean="0"/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Set up Equations and Identities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endParaRPr lang="en-US" altLang="en-US" sz="2600" dirty="0" smtClean="0"/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6. Set up Baseline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7. Run Scenarios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8. Develop model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007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777875"/>
          </a:xfrm>
        </p:spPr>
        <p:txBody>
          <a:bodyPr/>
          <a:lstStyle/>
          <a:p>
            <a:pPr eaLnBrk="1" hangingPunct="1"/>
            <a:r>
              <a:rPr lang="en-US" altLang="en-US" sz="3800" b="1" dirty="0" smtClean="0">
                <a:solidFill>
                  <a:srgbClr val="993300"/>
                </a:solidFill>
              </a:rPr>
              <a:t>Prices in the Model</a:t>
            </a:r>
            <a:r>
              <a:rPr lang="en-US" altLang="en-US" dirty="0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2286000"/>
            <a:ext cx="7620000" cy="3505200"/>
          </a:xfrm>
        </p:spPr>
        <p:txBody>
          <a:bodyPr/>
          <a:lstStyle/>
          <a:p>
            <a:pPr eaLnBrk="1" hangingPunct="1"/>
            <a:r>
              <a:rPr lang="en-US" altLang="en-US" sz="2500" dirty="0" smtClean="0"/>
              <a:t>International prices (references price)</a:t>
            </a:r>
          </a:p>
          <a:p>
            <a:pPr eaLnBrk="1" hangingPunct="1"/>
            <a:r>
              <a:rPr lang="en-US" altLang="en-US" sz="2500" dirty="0" smtClean="0"/>
              <a:t>Import and export prices</a:t>
            </a:r>
          </a:p>
          <a:p>
            <a:pPr eaLnBrk="1" hangingPunct="1"/>
            <a:r>
              <a:rPr lang="en-US" altLang="en-US" sz="2500" dirty="0" smtClean="0"/>
              <a:t>Farm prices</a:t>
            </a:r>
          </a:p>
          <a:p>
            <a:pPr eaLnBrk="1" hangingPunct="1"/>
            <a:r>
              <a:rPr lang="en-US" altLang="en-US" sz="2500" dirty="0" smtClean="0"/>
              <a:t>Gross revenue (prices x expected yield)</a:t>
            </a:r>
          </a:p>
          <a:p>
            <a:pPr eaLnBrk="1" hangingPunct="1"/>
            <a:r>
              <a:rPr lang="en-US" altLang="en-US" sz="2500" dirty="0" smtClean="0"/>
              <a:t>Consumer wholesale or retail prices</a:t>
            </a:r>
          </a:p>
          <a:p>
            <a:pPr eaLnBrk="1" hangingPunct="1"/>
            <a:endParaRPr lang="en-US" alt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4555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153400" cy="77787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993300"/>
                </a:solidFill>
              </a:rPr>
              <a:t>Modeling Production:</a:t>
            </a:r>
            <a:r>
              <a:rPr lang="en-US" altLang="en-US" dirty="0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990600"/>
            <a:ext cx="90678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Production</a:t>
            </a:r>
          </a:p>
          <a:p>
            <a:pPr eaLnBrk="1" hangingPunct="1"/>
            <a:endParaRPr lang="en-US" altLang="en-US" sz="800" dirty="0" smtClean="0"/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Gross return = lagged prices x expected yield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			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Yield  = f(gross return, research investment, tech)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Area  = f(gross return, alternative crops GR, tech)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	         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Production  = Yield x Area</a:t>
            </a:r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Total Supply = Production + Imports + Beg Stocks</a:t>
            </a:r>
          </a:p>
        </p:txBody>
      </p:sp>
    </p:spTree>
    <p:extLst>
      <p:ext uri="{BB962C8B-B14F-4D97-AF65-F5344CB8AC3E}">
        <p14:creationId xmlns:p14="http://schemas.microsoft.com/office/powerpoint/2010/main" val="6972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7787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993300"/>
                </a:solidFill>
              </a:rPr>
              <a:t>Modeling Consumption:</a:t>
            </a:r>
            <a:r>
              <a:rPr lang="en-US" altLang="en-US" dirty="0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762000"/>
            <a:ext cx="8991600" cy="4191000"/>
          </a:xfrm>
        </p:spPr>
        <p:txBody>
          <a:bodyPr/>
          <a:lstStyle/>
          <a:p>
            <a:pPr eaLnBrk="1" hangingPunct="1"/>
            <a:endParaRPr lang="en-US" altLang="en-US" sz="2800" dirty="0" smtClean="0"/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Per capita consumption = f(own price, sub prices, income)</a:t>
            </a:r>
          </a:p>
          <a:p>
            <a:pPr lvl="1" eaLnBrk="1" hangingPunct="1">
              <a:buFontTx/>
              <a:buNone/>
            </a:pPr>
            <a:endParaRPr lang="en-US" altLang="en-US" sz="1000" dirty="0" smtClean="0"/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Food consumption = Per capita cons x Population</a:t>
            </a:r>
          </a:p>
          <a:p>
            <a:pPr lvl="1" eaLnBrk="1" hangingPunct="1">
              <a:buFontTx/>
              <a:buNone/>
            </a:pPr>
            <a:endParaRPr lang="en-US" altLang="en-US" sz="1000" dirty="0" smtClean="0"/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Feed demand = f(feed prices, meat production, historical ration)</a:t>
            </a:r>
          </a:p>
          <a:p>
            <a:pPr lvl="1" eaLnBrk="1" hangingPunct="1">
              <a:buFontTx/>
              <a:buNone/>
            </a:pPr>
            <a:endParaRPr lang="en-US" altLang="en-US" sz="1000" dirty="0" smtClean="0"/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Total cons = Food cons + Feed cons + Indus use</a:t>
            </a:r>
          </a:p>
          <a:p>
            <a:pPr lvl="1" eaLnBrk="1" hangingPunct="1">
              <a:buFontTx/>
              <a:buNone/>
            </a:pPr>
            <a:endParaRPr lang="en-US" altLang="en-US" sz="1000" dirty="0" smtClean="0"/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Total Disappearance = Total cons + Exports + End stocks</a:t>
            </a:r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553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153400" cy="777875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993300"/>
                </a:solidFill>
              </a:rPr>
              <a:t>Modeling Stocks &amp; Trade:</a:t>
            </a:r>
            <a:r>
              <a:rPr lang="en-US" altLang="en-US" smtClean="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524000"/>
            <a:ext cx="8991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 smtClean="0"/>
          </a:p>
          <a:p>
            <a:pPr lvl="1" eaLnBrk="1" hangingPunct="1">
              <a:buFontTx/>
              <a:buNone/>
            </a:pPr>
            <a:r>
              <a:rPr lang="en-US" altLang="en-US" sz="2400" smtClean="0"/>
              <a:t>Beginning stocks = lagged(Ending stocks)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Ending stocks = f(production or consumption, trend)</a:t>
            </a:r>
          </a:p>
          <a:p>
            <a:pPr lvl="1" eaLnBrk="1" hangingPunct="1">
              <a:buFontTx/>
              <a:buNone/>
            </a:pPr>
            <a:endParaRPr lang="en-US" altLang="en-US" sz="1000" smtClean="0"/>
          </a:p>
          <a:p>
            <a:pPr lvl="1" eaLnBrk="1" hangingPunct="1">
              <a:buFontTx/>
              <a:buNone/>
            </a:pPr>
            <a:r>
              <a:rPr lang="en-US" altLang="en-US" sz="2400" smtClean="0"/>
              <a:t>Exports = f(consumer price, export price, trend) </a:t>
            </a:r>
          </a:p>
          <a:p>
            <a:pPr lvl="1" eaLnBrk="1" hangingPunct="1">
              <a:buFontTx/>
              <a:buNone/>
            </a:pPr>
            <a:endParaRPr lang="en-US" altLang="en-US" sz="1000" smtClean="0"/>
          </a:p>
          <a:p>
            <a:pPr lvl="1" eaLnBrk="1" hangingPunct="1">
              <a:buFontTx/>
              <a:buNone/>
            </a:pPr>
            <a:r>
              <a:rPr lang="en-US" altLang="en-US" sz="2400" smtClean="0"/>
              <a:t>Imports = Production + Beginning Stocks - Total Cons </a:t>
            </a:r>
          </a:p>
          <a:p>
            <a:pPr lvl="1" eaLnBrk="1" hangingPunct="1">
              <a:buFontTx/>
              <a:buNone/>
            </a:pPr>
            <a:r>
              <a:rPr lang="en-US" altLang="en-US" sz="2400" smtClean="0"/>
              <a:t>                - Exports - Ending Stocks</a:t>
            </a:r>
          </a:p>
          <a:p>
            <a:pPr lvl="1" eaLnBrk="1" hangingPunct="1">
              <a:buFontTx/>
              <a:buNone/>
            </a:pPr>
            <a:endParaRPr lang="en-US" altLang="en-US" sz="2400" smtClean="0"/>
          </a:p>
          <a:p>
            <a:pPr lvl="1" eaLnBrk="1" hangingPunct="1">
              <a:buFontTx/>
              <a:buNone/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5480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2725"/>
            <a:ext cx="8153400" cy="77787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993300"/>
                </a:solidFill>
              </a:rPr>
              <a:t>Closing the Model:</a:t>
            </a:r>
            <a:r>
              <a:rPr lang="en-US" altLang="en-US" dirty="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990600"/>
            <a:ext cx="89916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Open Economy for some commodities</a:t>
            </a:r>
            <a:endParaRPr lang="en-US" altLang="en-US" sz="2800" dirty="0"/>
          </a:p>
          <a:p>
            <a:pPr eaLnBrk="1" hangingPunct="1"/>
            <a:r>
              <a:rPr lang="en-US" altLang="en-US" sz="2800" dirty="0" smtClean="0"/>
              <a:t>Imports and prices close the model the model</a:t>
            </a:r>
          </a:p>
          <a:p>
            <a:pPr eaLnBrk="1" hangingPunct="1"/>
            <a:r>
              <a:rPr lang="en-US" altLang="en-US" sz="2800" dirty="0" smtClean="0"/>
              <a:t>World and domestic price will solve for equilibrium</a:t>
            </a:r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Total Disappearance = Total cons + exports + end stocks</a:t>
            </a:r>
          </a:p>
          <a:p>
            <a:pPr lvl="1" eaLnBrk="1" hangingPunct="1">
              <a:buFontTx/>
              <a:buNone/>
            </a:pPr>
            <a:endParaRPr lang="en-US" altLang="en-US" sz="1000" dirty="0" smtClean="0"/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Total Supply = Production + Imports + Beg Stocks</a:t>
            </a:r>
          </a:p>
          <a:p>
            <a:pPr lvl="1" eaLnBrk="1" hangingPunct="1">
              <a:buFontTx/>
              <a:buNone/>
            </a:pPr>
            <a:endParaRPr lang="en-US" altLang="en-US" sz="1000" dirty="0" smtClean="0"/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World Prices solve until world trade balances and 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supply = demand for each country</a:t>
            </a:r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0 = Total Supply - Total Disappearance</a:t>
            </a:r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972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777875"/>
          </a:xfrm>
        </p:spPr>
        <p:txBody>
          <a:bodyPr/>
          <a:lstStyle/>
          <a:p>
            <a:pPr eaLnBrk="1" hangingPunct="1"/>
            <a:r>
              <a:rPr lang="en-US" altLang="en-US" sz="3800" b="1" dirty="0" smtClean="0">
                <a:solidFill>
                  <a:srgbClr val="993300"/>
                </a:solidFill>
              </a:rPr>
              <a:t>Elasticities in the Model</a:t>
            </a:r>
            <a:r>
              <a:rPr lang="en-US" altLang="en-US" dirty="0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2667000"/>
            <a:ext cx="7620000" cy="3505200"/>
          </a:xfrm>
        </p:spPr>
        <p:txBody>
          <a:bodyPr/>
          <a:lstStyle/>
          <a:p>
            <a:pPr eaLnBrk="1" hangingPunct="1"/>
            <a:r>
              <a:rPr lang="en-US" altLang="en-US" sz="2500" smtClean="0"/>
              <a:t>Consumer price elasticities</a:t>
            </a:r>
          </a:p>
          <a:p>
            <a:pPr eaLnBrk="1" hangingPunct="1"/>
            <a:r>
              <a:rPr lang="en-US" altLang="en-US" sz="2500" smtClean="0"/>
              <a:t>Consumer income elasticities</a:t>
            </a:r>
          </a:p>
          <a:p>
            <a:pPr eaLnBrk="1" hangingPunct="1"/>
            <a:r>
              <a:rPr lang="en-US" altLang="en-US" sz="2500" smtClean="0"/>
              <a:t>Producers supply response elasticities</a:t>
            </a:r>
          </a:p>
          <a:p>
            <a:pPr eaLnBrk="1" hangingPunct="1"/>
            <a:endParaRPr lang="en-US" altLang="en-US" sz="2500" smtClean="0"/>
          </a:p>
          <a:p>
            <a:pPr eaLnBrk="1" hangingPunct="1"/>
            <a:endParaRPr lang="en-US" altLang="en-US" sz="2500" smtClean="0"/>
          </a:p>
        </p:txBody>
      </p:sp>
    </p:spTree>
    <p:extLst>
      <p:ext uri="{BB962C8B-B14F-4D97-AF65-F5344CB8AC3E}">
        <p14:creationId xmlns:p14="http://schemas.microsoft.com/office/powerpoint/2010/main" val="18139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381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800" b="1" dirty="0" smtClean="0">
                <a:solidFill>
                  <a:srgbClr val="993300"/>
                </a:solidFill>
              </a:rPr>
              <a:t>Model Structure for Beef and Pork</a:t>
            </a:r>
            <a:endParaRPr lang="en-US" altLang="en-US" dirty="0" smtClean="0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1219200" y="1371600"/>
            <a:ext cx="6324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altLang="en-US" sz="2000" b="0" dirty="0">
                <a:solidFill>
                  <a:srgbClr val="000000"/>
                </a:solidFill>
              </a:rPr>
              <a:t>1. Production ( total slaughter x carcass weight)	</a:t>
            </a:r>
          </a:p>
          <a:p>
            <a:pPr eaLnBrk="1" hangingPunct="1">
              <a:buFontTx/>
              <a:buNone/>
            </a:pPr>
            <a:r>
              <a:rPr lang="en-US" altLang="en-US" sz="2000" b="0" dirty="0">
                <a:solidFill>
                  <a:srgbClr val="000000"/>
                </a:solidFill>
              </a:rPr>
              <a:t>2. Consumption	</a:t>
            </a:r>
          </a:p>
          <a:p>
            <a:pPr eaLnBrk="1" hangingPunct="1">
              <a:buFontTx/>
              <a:buNone/>
            </a:pPr>
            <a:r>
              <a:rPr lang="en-US" altLang="en-US" sz="2000" b="0" dirty="0">
                <a:solidFill>
                  <a:srgbClr val="000000"/>
                </a:solidFill>
              </a:rPr>
              <a:t>3. Per Cap Consumption 	</a:t>
            </a:r>
          </a:p>
          <a:p>
            <a:pPr eaLnBrk="1" hangingPunct="1">
              <a:buFontTx/>
              <a:buNone/>
            </a:pPr>
            <a:r>
              <a:rPr lang="en-US" altLang="en-US" sz="2000" b="0" dirty="0">
                <a:solidFill>
                  <a:srgbClr val="000000"/>
                </a:solidFill>
              </a:rPr>
              <a:t>4. Ending Stocks	</a:t>
            </a:r>
          </a:p>
          <a:p>
            <a:pPr eaLnBrk="1" hangingPunct="1">
              <a:buFontTx/>
              <a:buNone/>
            </a:pPr>
            <a:r>
              <a:rPr lang="en-US" altLang="en-US" sz="2000" b="0" dirty="0">
                <a:solidFill>
                  <a:srgbClr val="000000"/>
                </a:solidFill>
              </a:rPr>
              <a:t>5. Beginning Stocks	</a:t>
            </a:r>
          </a:p>
          <a:p>
            <a:pPr eaLnBrk="1" hangingPunct="1">
              <a:buFontTx/>
              <a:buNone/>
            </a:pPr>
            <a:r>
              <a:rPr lang="en-US" altLang="en-US" sz="2000" b="0" dirty="0">
                <a:solidFill>
                  <a:srgbClr val="000000"/>
                </a:solidFill>
              </a:rPr>
              <a:t>6. Exports	</a:t>
            </a:r>
          </a:p>
          <a:p>
            <a:pPr eaLnBrk="1" hangingPunct="1">
              <a:buFontTx/>
              <a:buNone/>
            </a:pPr>
            <a:r>
              <a:rPr lang="en-US" altLang="en-US" sz="2000" b="0" dirty="0">
                <a:solidFill>
                  <a:srgbClr val="000000"/>
                </a:solidFill>
              </a:rPr>
              <a:t>7. Imports</a:t>
            </a:r>
            <a:endParaRPr lang="en-US" altLang="en-US" sz="2000" b="0" dirty="0"/>
          </a:p>
          <a:p>
            <a:pPr eaLnBrk="1" hangingPunct="1">
              <a:buFontTx/>
              <a:buNone/>
            </a:pPr>
            <a:endParaRPr lang="en-US" alt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6265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27125"/>
            <a:ext cx="8229600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800" b="1" smtClean="0">
                <a:solidFill>
                  <a:srgbClr val="993300"/>
                </a:solidFill>
              </a:rPr>
              <a:t>Model Structure for Poultry</a:t>
            </a:r>
            <a:br>
              <a:rPr lang="en-US" altLang="en-US" sz="3800" b="1" smtClean="0">
                <a:solidFill>
                  <a:srgbClr val="993300"/>
                </a:solidFill>
              </a:rPr>
            </a:br>
            <a:endParaRPr lang="en-US" altLang="en-US" smtClean="0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838200" y="1676400"/>
            <a:ext cx="6324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</a:rPr>
              <a:t>1. Import and Export Price	</a:t>
            </a:r>
          </a:p>
          <a:p>
            <a:pPr eaLnBrk="1" hangingPunct="1"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</a:rPr>
              <a:t>2. Producer and Consumer Price	</a:t>
            </a:r>
          </a:p>
          <a:p>
            <a:pPr eaLnBrk="1" hangingPunct="1"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</a:rPr>
              <a:t>3. Production ( lagged on itself and function of price) </a:t>
            </a:r>
          </a:p>
          <a:p>
            <a:pPr eaLnBrk="1" hangingPunct="1"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</a:rPr>
              <a:t>4. Consumption	</a:t>
            </a:r>
          </a:p>
          <a:p>
            <a:pPr eaLnBrk="1" hangingPunct="1"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</a:rPr>
              <a:t>5. Per Cap Consumption 	</a:t>
            </a:r>
          </a:p>
          <a:p>
            <a:pPr eaLnBrk="1" hangingPunct="1"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</a:rPr>
              <a:t>6. Exports	</a:t>
            </a:r>
          </a:p>
          <a:p>
            <a:pPr eaLnBrk="1" hangingPunct="1"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</a:rPr>
              <a:t>7. Imports</a:t>
            </a:r>
            <a:endParaRPr lang="en-US" altLang="en-US" sz="2000" b="0"/>
          </a:p>
          <a:p>
            <a:pPr eaLnBrk="1" hangingPunct="1">
              <a:buFontTx/>
              <a:buNone/>
            </a:pPr>
            <a:endParaRPr lang="en-US" altLang="en-US" sz="2000" b="0"/>
          </a:p>
          <a:p>
            <a:pPr eaLnBrk="1" hangingPunct="1">
              <a:buFontTx/>
              <a:buNone/>
            </a:pPr>
            <a:r>
              <a:rPr lang="en-US" altLang="en-US" sz="2000" b="0"/>
              <a:t>No inventory for poultry</a:t>
            </a:r>
          </a:p>
        </p:txBody>
      </p:sp>
    </p:spTree>
    <p:extLst>
      <p:ext uri="{BB962C8B-B14F-4D97-AF65-F5344CB8AC3E}">
        <p14:creationId xmlns:p14="http://schemas.microsoft.com/office/powerpoint/2010/main" val="11170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362200"/>
            <a:ext cx="7467600" cy="2133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800" b="1" dirty="0" smtClean="0">
                <a:solidFill>
                  <a:srgbClr val="993300"/>
                </a:solidFill>
              </a:rPr>
              <a:t>Thank you </a:t>
            </a:r>
            <a:br>
              <a:rPr lang="en-US" altLang="en-US" sz="4800" b="1" dirty="0" smtClean="0">
                <a:solidFill>
                  <a:srgbClr val="993300"/>
                </a:solidFill>
              </a:rPr>
            </a:br>
            <a:r>
              <a:rPr lang="en-US" altLang="en-US" sz="2800" b="1" dirty="0" smtClean="0">
                <a:solidFill>
                  <a:srgbClr val="993300"/>
                </a:solidFill>
              </a:rPr>
              <a:t/>
            </a:r>
            <a:br>
              <a:rPr lang="en-US" altLang="en-US" sz="2800" b="1" dirty="0" smtClean="0">
                <a:solidFill>
                  <a:srgbClr val="993300"/>
                </a:solidFill>
              </a:rPr>
            </a:br>
            <a:r>
              <a:rPr lang="en-US" altLang="en-US" sz="2800" b="1" dirty="0" smtClean="0">
                <a:solidFill>
                  <a:srgbClr val="993300"/>
                </a:solidFill>
              </a:rPr>
              <a:t> </a:t>
            </a:r>
            <a:r>
              <a:rPr lang="en-US" altLang="en-US" sz="2800" b="1" i="0" dirty="0" smtClean="0">
                <a:solidFill>
                  <a:srgbClr val="993300"/>
                </a:solidFill>
              </a:rPr>
              <a:t/>
            </a:r>
            <a:br>
              <a:rPr lang="en-US" altLang="en-US" sz="2800" b="1" i="0" dirty="0" smtClean="0">
                <a:solidFill>
                  <a:srgbClr val="993300"/>
                </a:solidFill>
              </a:rPr>
            </a:br>
            <a:r>
              <a:rPr lang="en-US" altLang="en-US" sz="2800" b="1" i="0" dirty="0" smtClean="0">
                <a:solidFill>
                  <a:srgbClr val="993300"/>
                </a:solidFill>
              </a:rPr>
              <a:t> USDA, Economic Research Service</a:t>
            </a:r>
            <a:br>
              <a:rPr lang="en-US" altLang="en-US" sz="2800" b="1" i="0" dirty="0" smtClean="0">
                <a:solidFill>
                  <a:srgbClr val="993300"/>
                </a:solidFill>
              </a:rPr>
            </a:br>
            <a:endParaRPr lang="en-US" altLang="en-US" sz="4000" b="1" dirty="0" smtClean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5257800" cy="77787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993300"/>
                </a:solidFill>
              </a:rPr>
              <a:t>Build Equations:</a:t>
            </a:r>
            <a:endParaRPr lang="en-US" alt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47800" y="1447800"/>
            <a:ext cx="7924800" cy="4648200"/>
          </a:xfrm>
        </p:spPr>
        <p:txBody>
          <a:bodyPr/>
          <a:lstStyle/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smtClean="0"/>
              <a:t>1.	Save Save Save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smtClean="0"/>
              <a:t>2. Moving sections - cut and paste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smtClean="0"/>
              <a:t>3.	Identities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smtClean="0"/>
              <a:t>4. Build price equation, check revenue 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smtClean="0"/>
              <a:t>5. Additional area equation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smtClean="0"/>
              <a:t>6. New consumption urban and rural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smtClean="0"/>
              <a:t>7. How parameter sheet change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5380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85800"/>
            <a:ext cx="5257800" cy="77787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993300"/>
                </a:solidFill>
              </a:rPr>
              <a:t>Commands:</a:t>
            </a:r>
            <a:endParaRPr lang="en-US" alt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1600200"/>
            <a:ext cx="7924800" cy="4648200"/>
          </a:xfrm>
        </p:spPr>
        <p:txBody>
          <a:bodyPr/>
          <a:lstStyle/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smtClean="0"/>
              <a:t>1.	Graphs  ctrl-shift T, new gen graph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smtClean="0"/>
              <a:t>2. Equation writer; ctrl-Shift-N ctrl-shift-E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smtClean="0"/>
              <a:t>3. Add-Factor: Line up new right hand data ctrl-R 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smtClean="0"/>
              <a:t>3.	Moving areas of model - cut and paste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smtClean="0"/>
              <a:t>4. F9 solve model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smtClean="0"/>
              <a:t>5. Additional commands - side bar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1217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5257800" cy="77787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993300"/>
                </a:solidFill>
              </a:rPr>
              <a:t>Baseline:</a:t>
            </a:r>
            <a:endParaRPr lang="en-US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1371600"/>
            <a:ext cx="7924800" cy="4648200"/>
          </a:xfrm>
        </p:spPr>
        <p:txBody>
          <a:bodyPr/>
          <a:lstStyle/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1.	New macro data, GDP, exchange rate, population 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2. New prices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3.	New Data for commodities 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4. Check graphs 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5. Work through one commodity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544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5257800" cy="77787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993300"/>
                </a:solidFill>
              </a:rPr>
              <a:t>Scenarios:</a:t>
            </a:r>
            <a:endParaRPr lang="en-US" alt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600200"/>
            <a:ext cx="7924800" cy="4648200"/>
          </a:xfrm>
        </p:spPr>
        <p:txBody>
          <a:bodyPr/>
          <a:lstStyle/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1.	Macroeconomic data, GDP, exchange rate, population 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2. New Feed rations for corn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3.	Drought for rice </a:t>
            </a:r>
            <a:r>
              <a:rPr lang="en-US" altLang="en-US" sz="2600" dirty="0" err="1" smtClean="0"/>
              <a:t>rainfed</a:t>
            </a:r>
            <a:r>
              <a:rPr lang="en-US" altLang="en-US" sz="2600" dirty="0" smtClean="0"/>
              <a:t> area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4. Change in consumption patterns, income </a:t>
            </a:r>
            <a:r>
              <a:rPr lang="en-US" altLang="en-US" sz="2600" dirty="0" err="1" smtClean="0"/>
              <a:t>elasticty</a:t>
            </a:r>
            <a:r>
              <a:rPr lang="en-US" altLang="en-US" sz="2600" dirty="0" smtClean="0"/>
              <a:t> 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5. Additional scenarios - ideas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767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5257800" cy="77787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993300"/>
                </a:solidFill>
              </a:rPr>
              <a:t>Build Model:</a:t>
            </a:r>
            <a:endParaRPr lang="en-US" alt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47800" y="1371600"/>
            <a:ext cx="7924800" cy="4648200"/>
          </a:xfrm>
        </p:spPr>
        <p:txBody>
          <a:bodyPr/>
          <a:lstStyle/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1.	Data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2. Equation writer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3.	Copying sections and building new 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4. Identities vs equations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5. Prices linkages (Price Transmission)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6. Production, consumption, trade, stocks  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7. Additional 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800" dirty="0" smtClean="0"/>
              <a:t>Save   </a:t>
            </a:r>
            <a:r>
              <a:rPr lang="en-US" altLang="en-US" sz="2800" dirty="0" err="1" smtClean="0"/>
              <a:t>Save</a:t>
            </a: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Save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321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838200"/>
            <a:ext cx="5257800" cy="777875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993300"/>
                </a:solidFill>
              </a:rPr>
              <a:t>Build Model:</a:t>
            </a:r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752600"/>
            <a:ext cx="7924800" cy="4648200"/>
          </a:xfrm>
        </p:spPr>
        <p:txBody>
          <a:bodyPr/>
          <a:lstStyle/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1.	Data,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2. Equation writer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3.	Identities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4. Change in consumption patterns, income elasticities, feed demand 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altLang="en-US" sz="2600" dirty="0" smtClean="0"/>
              <a:t>5. Additional ???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274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88925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en-US" sz="3800" b="1" dirty="0" smtClean="0">
                <a:solidFill>
                  <a:srgbClr val="993300"/>
                </a:solidFill>
              </a:rPr>
              <a:t>Commodities in ERS ECOWAS Model</a:t>
            </a:r>
            <a:r>
              <a:rPr lang="en-US" altLang="en-US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143000"/>
            <a:ext cx="8915400" cy="4724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Livestock: </a:t>
            </a:r>
            <a:r>
              <a:rPr lang="en-US" altLang="en-US" sz="2400" dirty="0" smtClean="0"/>
              <a:t>(3 sectors)</a:t>
            </a:r>
            <a:endParaRPr lang="en-US" altLang="en-US" sz="2800" dirty="0" smtClean="0"/>
          </a:p>
          <a:p>
            <a:pPr lvl="1" eaLnBrk="1" hangingPunct="1"/>
            <a:r>
              <a:rPr lang="en-US" altLang="en-US" sz="2400" dirty="0" smtClean="0"/>
              <a:t>Beef, Pork, and Poultry </a:t>
            </a:r>
            <a:br>
              <a:rPr lang="en-US" altLang="en-US" sz="2400" dirty="0" smtClean="0"/>
            </a:br>
            <a:endParaRPr lang="en-US" altLang="en-US" sz="2400" dirty="0" smtClean="0"/>
          </a:p>
          <a:p>
            <a:pPr eaLnBrk="1" hangingPunct="1"/>
            <a:r>
              <a:rPr lang="en-US" altLang="en-US" sz="2800" dirty="0" smtClean="0"/>
              <a:t>Crops: </a:t>
            </a:r>
            <a:r>
              <a:rPr lang="en-US" altLang="en-US" sz="2400" dirty="0" smtClean="0"/>
              <a:t>(9 sectors)</a:t>
            </a:r>
            <a:endParaRPr lang="en-US" altLang="en-US" sz="2800" dirty="0" smtClean="0"/>
          </a:p>
          <a:p>
            <a:pPr lvl="1" eaLnBrk="1" hangingPunct="1"/>
            <a:r>
              <a:rPr lang="en-US" altLang="en-US" sz="2400" dirty="0" smtClean="0"/>
              <a:t>Wheat, Rice </a:t>
            </a:r>
          </a:p>
          <a:p>
            <a:pPr lvl="1" eaLnBrk="1" hangingPunct="1"/>
            <a:r>
              <a:rPr lang="en-US" altLang="en-US" sz="2400" dirty="0" smtClean="0"/>
              <a:t>Corn, Sorghum, Other-Coarse-Gr (mostly millet, oats, rye)</a:t>
            </a:r>
          </a:p>
          <a:p>
            <a:pPr lvl="1" eaLnBrk="1" hangingPunct="1"/>
            <a:r>
              <a:rPr lang="en-US" altLang="en-US" sz="2400" dirty="0" smtClean="0"/>
              <a:t>Other seeds, meal and oil</a:t>
            </a:r>
          </a:p>
          <a:p>
            <a:pPr lvl="1" eaLnBrk="1" hangingPunct="1"/>
            <a:r>
              <a:rPr lang="en-US" altLang="en-US" sz="2400" dirty="0" smtClean="0"/>
              <a:t>Cotton, sugar, cocoa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Blank sections no data – barley, soybeans meal oil, </a:t>
            </a:r>
          </a:p>
        </p:txBody>
      </p:sp>
    </p:spTree>
    <p:extLst>
      <p:ext uri="{BB962C8B-B14F-4D97-AF65-F5344CB8AC3E}">
        <p14:creationId xmlns:p14="http://schemas.microsoft.com/office/powerpoint/2010/main" val="1663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lue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Green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Slide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 Slide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een Slide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Slide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an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an Slide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an Slide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8092</TotalTime>
  <Words>702</Words>
  <Application>Microsoft Office PowerPoint</Application>
  <PresentationFormat>On-screen Show (4:3)</PresentationFormat>
  <Paragraphs>246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Blue Title Slide</vt:lpstr>
      <vt:lpstr>Blue Slide A</vt:lpstr>
      <vt:lpstr>Blue Slide B</vt:lpstr>
      <vt:lpstr>Green Slide A</vt:lpstr>
      <vt:lpstr>Green Slide B</vt:lpstr>
      <vt:lpstr>Tan Title Slide</vt:lpstr>
      <vt:lpstr>Tan Slide A</vt:lpstr>
      <vt:lpstr>Tan Slide B</vt:lpstr>
      <vt:lpstr>Blue</vt:lpstr>
      <vt:lpstr>Blue B</vt:lpstr>
      <vt:lpstr>Green</vt:lpstr>
      <vt:lpstr>Green B</vt:lpstr>
      <vt:lpstr>ECOWAS Model Structure and Training    Jim Hansen, Nancy Cochrane, and Getachew Nigatu  USDA, Economic Research Service </vt:lpstr>
      <vt:lpstr>Presentation Outline:</vt:lpstr>
      <vt:lpstr>Build Equations:</vt:lpstr>
      <vt:lpstr>Commands:</vt:lpstr>
      <vt:lpstr>Baseline:</vt:lpstr>
      <vt:lpstr>Scenarios:</vt:lpstr>
      <vt:lpstr>Build Model:</vt:lpstr>
      <vt:lpstr>Build Model:</vt:lpstr>
      <vt:lpstr>Commodities in ERS ECOWAS Model </vt:lpstr>
      <vt:lpstr>ECOWAS Model </vt:lpstr>
      <vt:lpstr>Model:  Spread Sheets</vt:lpstr>
      <vt:lpstr>Forecast Sheet: Macro, Policies, and Prices</vt:lpstr>
      <vt:lpstr>Forecast Sheet: Agriculture  Sector</vt:lpstr>
      <vt:lpstr>Scenario vs Base Comparison Sheet</vt:lpstr>
      <vt:lpstr>Macroeconomics in Model </vt:lpstr>
      <vt:lpstr>Food Demand Commodities Matrix (16x16)</vt:lpstr>
      <vt:lpstr>Area Supply Response Matrix</vt:lpstr>
      <vt:lpstr>Structure of Crop Models</vt:lpstr>
      <vt:lpstr>Modeling ECOWAS Agriculture Economy: </vt:lpstr>
      <vt:lpstr>Prices in the Model </vt:lpstr>
      <vt:lpstr>Modeling Production: </vt:lpstr>
      <vt:lpstr>Modeling Consumption: </vt:lpstr>
      <vt:lpstr>Modeling Stocks &amp; Trade: </vt:lpstr>
      <vt:lpstr>Closing the Model: </vt:lpstr>
      <vt:lpstr>Elasticities in the Model </vt:lpstr>
      <vt:lpstr>Model Structure for Beef and Pork</vt:lpstr>
      <vt:lpstr>Model Structure for Poultry </vt:lpstr>
      <vt:lpstr>Thank you      USDA, Economic Research Service </vt:lpstr>
      <vt:lpstr>PowerPoint Presentation</vt:lpstr>
    </vt:vector>
  </TitlesOfParts>
  <Company>USDA-ERS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2008/2009 World Economic Crisis: What It Means for U.S. Agriculture</dc:title>
  <dc:creator>ctaylor</dc:creator>
  <cp:lastModifiedBy>Syd</cp:lastModifiedBy>
  <cp:revision>197</cp:revision>
  <cp:lastPrinted>2016-06-06T14:55:52Z</cp:lastPrinted>
  <dcterms:created xsi:type="dcterms:W3CDTF">2012-04-10T13:14:55Z</dcterms:created>
  <dcterms:modified xsi:type="dcterms:W3CDTF">2016-06-27T09:37:12Z</dcterms:modified>
</cp:coreProperties>
</file>